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media/image2.jpeg" ContentType="image/jpeg"/>
  <Override PartName="/ppt/notesSlides/notesSlide3.xml" ContentType="application/vnd.openxmlformats-officedocument.presentationml.notesSlide+xml"/>
  <Override PartName="/ppt/media/image3.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4.jpeg" ContentType="image/jpeg"/>
  <Override PartName="/ppt/media/image5.jpeg" ContentType="image/jpeg"/>
  <Override PartName="/ppt/notesSlides/notesSlide6.xml" ContentType="application/vnd.openxmlformats-officedocument.presentationml.notesSlide+xml"/>
  <Override PartName="/ppt/media/image6.jpeg" ContentType="image/jpeg"/>
  <Override PartName="/ppt/media/image7.jpeg" ContentType="image/jpeg"/>
  <Override PartName="/ppt/notesSlides/notesSlide7.xml" ContentType="application/vnd.openxmlformats-officedocument.presentationml.notesSlide+xml"/>
  <Override PartName="/ppt/media/image8.jpeg" ContentType="image/jpeg"/>
  <Override PartName="/ppt/notesSlides/notesSlide8.xml" ContentType="application/vnd.openxmlformats-officedocument.presentationml.notesSlide+xml"/>
  <Override PartName="/ppt/media/image9.jpeg" ContentType="image/jpeg"/>
  <Override PartName="/ppt/notesSlides/notesSlide9.xml" ContentType="application/vnd.openxmlformats-officedocument.presentationml.notesSlide+xml"/>
  <Override PartName="/ppt/media/image10.jpeg" ContentType="image/jpeg"/>
  <Override PartName="/ppt/notesSlides/notesSlide10.xml" ContentType="application/vnd.openxmlformats-officedocument.presentationml.notesSlide+xml"/>
  <Override PartName="/ppt/media/image11.jpeg" ContentType="image/jpeg"/>
  <Override PartName="/ppt/media/image12.jpeg" ContentType="image/jpeg"/>
  <Override PartName="/ppt/media/image13.jpeg" ContentType="image/jpeg"/>
  <Override PartName="/ppt/notesSlides/notesSlide11.xml" ContentType="application/vnd.openxmlformats-officedocument.presentationml.notesSlide+xml"/>
  <Override PartName="/ppt/media/image14.jpeg" ContentType="image/jpeg"/>
  <Override PartName="/ppt/notesSlides/notesSlide12.xml" ContentType="application/vnd.openxmlformats-officedocument.presentationml.notesSlide+xml"/>
  <Override PartName="/ppt/media/image15.jpeg" ContentType="image/jpeg"/>
  <Override PartName="/ppt/notesSlides/notesSlide13.xml" ContentType="application/vnd.openxmlformats-officedocument.presentationml.notesSlide+xml"/>
  <Override PartName="/ppt/media/image16.jpeg" ContentType="image/jpeg"/>
  <Override PartName="/ppt/notesSlides/notesSlide14.xml" ContentType="application/vnd.openxmlformats-officedocument.presentationml.notesSlide+xml"/>
  <Override PartName="/ppt/media/image17.jpeg" ContentType="image/jpeg"/>
  <Override PartName="/ppt/notesSlides/notesSlide15.xml" ContentType="application/vnd.openxmlformats-officedocument.presentationml.notesSlide+xml"/>
  <Override PartName="/ppt/media/image18.jpeg" ContentType="image/jpeg"/>
  <Override PartName="/ppt/notesSlides/notesSlide16.xml" ContentType="application/vnd.openxmlformats-officedocument.presentationml.notesSlide+xml"/>
  <Override PartName="/ppt/media/image19.jpeg" ContentType="image/jpeg"/>
  <Override PartName="/ppt/notesSlides/notesSlide17.xml" ContentType="application/vnd.openxmlformats-officedocument.presentationml.notesSlide+xml"/>
  <Override PartName="/ppt/media/image20.jpeg" ContentType="image/jpeg"/>
  <Override PartName="/ppt/notesSlides/notesSlide18.xml" ContentType="application/vnd.openxmlformats-officedocument.presentationml.notesSlide+xml"/>
  <Override PartName="/ppt/media/image21.jpeg" ContentType="image/jpeg"/>
  <Override PartName="/ppt/notesSlides/notesSlide19.xml" ContentType="application/vnd.openxmlformats-officedocument.presentationml.notesSlide+xml"/>
  <Override PartName="/ppt/media/image22.jpeg" ContentType="image/jpeg"/>
  <Override PartName="/ppt/notesSlides/notesSlide20.xml" ContentType="application/vnd.openxmlformats-officedocument.presentationml.notesSlide+xml"/>
  <Override PartName="/ppt/media/image23.jpeg" ContentType="image/jpeg"/>
  <Override PartName="/ppt/notesSlides/notesSlide21.xml" ContentType="application/vnd.openxmlformats-officedocument.presentationml.notesSlide+xml"/>
  <Override PartName="/ppt/media/image24.jpeg" ContentType="image/jpeg"/>
  <Override PartName="/ppt/notesSlides/notesSlide22.xml" ContentType="application/vnd.openxmlformats-officedocument.presentationml.notesSlide+xml"/>
  <Override PartName="/ppt/media/image25.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s>

</file>

<file path=ppt/media/image1.jpeg>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png>
</file>

<file path=ppt/media/image20.jpeg>
</file>

<file path=ppt/media/image21.jpeg>
</file>

<file path=ppt/media/image22.jpeg>
</file>

<file path=ppt/media/image23.jpeg>
</file>

<file path=ppt/media/image24.jpeg>
</file>

<file path=ppt/media/image25.jpe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p:nvPr>
            <p:ph type="sldImg"/>
          </p:nvPr>
        </p:nvSpPr>
        <p:spPr>
          <a:xfrm>
            <a:off x="1143000" y="685800"/>
            <a:ext cx="4572000" cy="3429000"/>
          </a:xfrm>
          <a:prstGeom prst="rect">
            <a:avLst/>
          </a:prstGeom>
        </p:spPr>
        <p:txBody>
          <a:bodyPr/>
          <a:lstStyle/>
          <a:p>
            <a:pPr/>
          </a:p>
        </p:txBody>
      </p:sp>
      <p:sp>
        <p:nvSpPr>
          <p:cNvPr id="133" name="Shape 13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standalone="yes"?><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11.xml.rels><?xml version="1.0" encoding="UTF-8" standalone="yes"?><Relationships xmlns="http://schemas.openxmlformats.org/package/2006/relationships"><Relationship Id="rId1" Type="http://schemas.openxmlformats.org/officeDocument/2006/relationships/slide" Target="../slides/slide57.xml"/><Relationship Id="rId2" Type="http://schemas.openxmlformats.org/officeDocument/2006/relationships/notesMaster" Target="../notesMasters/notesMaster1.xml"/></Relationships>

</file>

<file path=ppt/notesSlides/_rels/notesSlide12.xml.rels><?xml version="1.0" encoding="UTF-8" standalone="yes"?><Relationships xmlns="http://schemas.openxmlformats.org/package/2006/relationships"><Relationship Id="rId1" Type="http://schemas.openxmlformats.org/officeDocument/2006/relationships/slide" Target="../slides/slide64.xml"/><Relationship Id="rId2" Type="http://schemas.openxmlformats.org/officeDocument/2006/relationships/notesMaster" Target="../notesMasters/notesMaster1.xml"/></Relationships>

</file>

<file path=ppt/notesSlides/_rels/notesSlide13.xml.rels><?xml version="1.0" encoding="UTF-8" standalone="yes"?><Relationships xmlns="http://schemas.openxmlformats.org/package/2006/relationships"><Relationship Id="rId1" Type="http://schemas.openxmlformats.org/officeDocument/2006/relationships/slide" Target="../slides/slide73.xml"/><Relationship Id="rId2" Type="http://schemas.openxmlformats.org/officeDocument/2006/relationships/notesMaster" Target="../notesMasters/notesMaster1.xml"/></Relationships>

</file>

<file path=ppt/notesSlides/_rels/notesSlide14.xml.rels><?xml version="1.0" encoding="UTF-8" standalone="yes"?><Relationships xmlns="http://schemas.openxmlformats.org/package/2006/relationships"><Relationship Id="rId1" Type="http://schemas.openxmlformats.org/officeDocument/2006/relationships/slide" Target="../slides/slide78.xml"/><Relationship Id="rId2" Type="http://schemas.openxmlformats.org/officeDocument/2006/relationships/notesMaster" Target="../notesMasters/notesMaster1.xml"/></Relationships>

</file>

<file path=ppt/notesSlides/_rels/notesSlide15.xml.rels><?xml version="1.0" encoding="UTF-8" standalone="yes"?><Relationships xmlns="http://schemas.openxmlformats.org/package/2006/relationships"><Relationship Id="rId1" Type="http://schemas.openxmlformats.org/officeDocument/2006/relationships/slide" Target="../slides/slide83.xml"/><Relationship Id="rId2" Type="http://schemas.openxmlformats.org/officeDocument/2006/relationships/notesMaster" Target="../notesMasters/notesMaster1.xml"/></Relationships>

</file>

<file path=ppt/notesSlides/_rels/notesSlide16.xml.rels><?xml version="1.0" encoding="UTF-8" standalone="yes"?><Relationships xmlns="http://schemas.openxmlformats.org/package/2006/relationships"><Relationship Id="rId1" Type="http://schemas.openxmlformats.org/officeDocument/2006/relationships/slide" Target="../slides/slide86.xml"/><Relationship Id="rId2" Type="http://schemas.openxmlformats.org/officeDocument/2006/relationships/notesMaster" Target="../notesMasters/notesMaster1.xml"/></Relationships>

</file>

<file path=ppt/notesSlides/_rels/notesSlide17.xml.rels><?xml version="1.0" encoding="UTF-8" standalone="yes"?><Relationships xmlns="http://schemas.openxmlformats.org/package/2006/relationships"><Relationship Id="rId1" Type="http://schemas.openxmlformats.org/officeDocument/2006/relationships/slide" Target="../slides/slide94.xml"/><Relationship Id="rId2" Type="http://schemas.openxmlformats.org/officeDocument/2006/relationships/notesMaster" Target="../notesMasters/notesMaster1.xml"/></Relationships>

</file>

<file path=ppt/notesSlides/_rels/notesSlide18.xml.rels><?xml version="1.0" encoding="UTF-8" standalone="yes"?><Relationships xmlns="http://schemas.openxmlformats.org/package/2006/relationships"><Relationship Id="rId1" Type="http://schemas.openxmlformats.org/officeDocument/2006/relationships/slide" Target="../slides/slide97.xml"/><Relationship Id="rId2" Type="http://schemas.openxmlformats.org/officeDocument/2006/relationships/notesMaster" Target="../notesMasters/notesMaster1.xml"/></Relationships>

</file>

<file path=ppt/notesSlides/_rels/notesSlide19.xml.rels><?xml version="1.0" encoding="UTF-8" standalone="yes"?><Relationships xmlns="http://schemas.openxmlformats.org/package/2006/relationships"><Relationship Id="rId1" Type="http://schemas.openxmlformats.org/officeDocument/2006/relationships/slide" Target="../slides/slide100.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0.xml.rels><?xml version="1.0" encoding="UTF-8" standalone="yes"?><Relationships xmlns="http://schemas.openxmlformats.org/package/2006/relationships"><Relationship Id="rId1" Type="http://schemas.openxmlformats.org/officeDocument/2006/relationships/slide" Target="../slides/slide106.xml"/><Relationship Id="rId2" Type="http://schemas.openxmlformats.org/officeDocument/2006/relationships/notesMaster" Target="../notesMasters/notesMaster1.xml"/></Relationships>

</file>

<file path=ppt/notesSlides/_rels/notesSlide21.xml.rels><?xml version="1.0" encoding="UTF-8" standalone="yes"?><Relationships xmlns="http://schemas.openxmlformats.org/package/2006/relationships"><Relationship Id="rId1" Type="http://schemas.openxmlformats.org/officeDocument/2006/relationships/slide" Target="../slides/slide114.xml"/><Relationship Id="rId2" Type="http://schemas.openxmlformats.org/officeDocument/2006/relationships/notesMaster" Target="../notesMasters/notesMaster1.xml"/></Relationships>

</file>

<file path=ppt/notesSlides/_rels/notesSlide22.xml.rels><?xml version="1.0" encoding="UTF-8" standalone="yes"?><Relationships xmlns="http://schemas.openxmlformats.org/package/2006/relationships"><Relationship Id="rId1" Type="http://schemas.openxmlformats.org/officeDocument/2006/relationships/slide" Target="../slides/slide117.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Chapter 43 Opening Roadmap.</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5" name="Shape 445"/>
          <p:cNvSpPr/>
          <p:nvPr>
            <p:ph type="sldImg"/>
          </p:nvPr>
        </p:nvSpPr>
        <p:spPr>
          <a:prstGeom prst="rect">
            <a:avLst/>
          </a:prstGeom>
        </p:spPr>
        <p:txBody>
          <a:bodyPr/>
          <a:lstStyle/>
          <a:p>
            <a:pPr/>
          </a:p>
        </p:txBody>
      </p:sp>
      <p:sp>
        <p:nvSpPr>
          <p:cNvPr id="446" name="Shape 446"/>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43.6 The Shark Rectal Gland Rids the Body of Excess Salt.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5" name="Shape 495"/>
          <p:cNvSpPr/>
          <p:nvPr>
            <p:ph type="sldImg"/>
          </p:nvPr>
        </p:nvSpPr>
        <p:spPr>
          <a:prstGeom prst="rect">
            <a:avLst/>
          </a:prstGeom>
        </p:spPr>
        <p:txBody>
          <a:bodyPr/>
          <a:lstStyle/>
          <a:p>
            <a:pPr/>
          </a:p>
        </p:txBody>
      </p:sp>
      <p:sp>
        <p:nvSpPr>
          <p:cNvPr id="496" name="Shape 496"/>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43.7 In the Epithelial Cells of Bass Gills, the Location of a Key Ion Cotransporter Can “Flip.”</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41" name="Shape 541"/>
          <p:cNvSpPr/>
          <p:nvPr>
            <p:ph type="sldImg"/>
          </p:nvPr>
        </p:nvSpPr>
        <p:spPr>
          <a:prstGeom prst="rect">
            <a:avLst/>
          </a:prstGeom>
        </p:spPr>
        <p:txBody>
          <a:bodyPr/>
          <a:lstStyle/>
          <a:p>
            <a:pPr/>
          </a:p>
        </p:txBody>
      </p:sp>
      <p:sp>
        <p:nvSpPr>
          <p:cNvPr id="542" name="Shape 542"/>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43.8 In Desert Locusts, Adaptations Limit Water Loss during Respiration and from the Body Surface.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16" name="Shape 616"/>
          <p:cNvSpPr/>
          <p:nvPr>
            <p:ph type="sldImg"/>
          </p:nvPr>
        </p:nvSpPr>
        <p:spPr>
          <a:prstGeom prst="rect">
            <a:avLst/>
          </a:prstGeom>
        </p:spPr>
        <p:txBody>
          <a:bodyPr/>
          <a:lstStyle/>
          <a:p>
            <a:pPr/>
          </a:p>
        </p:txBody>
      </p:sp>
      <p:sp>
        <p:nvSpPr>
          <p:cNvPr id="617" name="Shape 617"/>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43.9 In Insects, Urine Forms in the Malpighian Tubules and Hindgut.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54" name="Shape 654"/>
          <p:cNvSpPr/>
          <p:nvPr>
            <p:ph type="sldImg"/>
          </p:nvPr>
        </p:nvSpPr>
        <p:spPr>
          <a:prstGeom prst="rect">
            <a:avLst/>
          </a:prstGeom>
        </p:spPr>
        <p:txBody>
          <a:bodyPr/>
          <a:lstStyle/>
          <a:p>
            <a:pPr/>
          </a:p>
        </p:txBody>
      </p:sp>
      <p:sp>
        <p:nvSpPr>
          <p:cNvPr id="655" name="Shape 655"/>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43.10 Anatomy of the Human Urinary System and Kidney.</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95" name="Shape 695"/>
          <p:cNvSpPr/>
          <p:nvPr>
            <p:ph type="sldImg"/>
          </p:nvPr>
        </p:nvSpPr>
        <p:spPr>
          <a:prstGeom prst="rect">
            <a:avLst/>
          </a:prstGeom>
        </p:spPr>
        <p:txBody>
          <a:bodyPr/>
          <a:lstStyle/>
          <a:p>
            <a:pPr/>
          </a:p>
        </p:txBody>
      </p:sp>
      <p:sp>
        <p:nvSpPr>
          <p:cNvPr id="696" name="Shape 696"/>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43.11 A Nephron Has Four Major Parts, Empties into a Collecting Duct, and Is Served by Blood Vessels.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27" name="Shape 727"/>
          <p:cNvSpPr/>
          <p:nvPr>
            <p:ph type="sldImg"/>
          </p:nvPr>
        </p:nvSpPr>
        <p:spPr>
          <a:prstGeom prst="rect">
            <a:avLst/>
          </a:prstGeom>
        </p:spPr>
        <p:txBody>
          <a:bodyPr/>
          <a:lstStyle/>
          <a:p>
            <a:pPr/>
          </a:p>
        </p:txBody>
      </p:sp>
      <p:sp>
        <p:nvSpPr>
          <p:cNvPr id="728" name="Shape 728"/>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43.12 Urine Formation Begins When Blood Is Filtered in the Renal Corpuscle.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78" name="Shape 778"/>
          <p:cNvSpPr/>
          <p:nvPr>
            <p:ph type="sldImg"/>
          </p:nvPr>
        </p:nvSpPr>
        <p:spPr>
          <a:prstGeom prst="rect">
            <a:avLst/>
          </a:prstGeom>
        </p:spPr>
        <p:txBody>
          <a:bodyPr/>
          <a:lstStyle/>
          <a:p>
            <a:pPr/>
          </a:p>
        </p:txBody>
      </p:sp>
      <p:sp>
        <p:nvSpPr>
          <p:cNvPr id="779" name="Shape 779"/>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43.13 Water, Electrolytes, and Nutrients Are Reabsorbed in the Proximal Tubule.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04" name="Shape 804"/>
          <p:cNvSpPr/>
          <p:nvPr>
            <p:ph type="sldImg"/>
          </p:nvPr>
        </p:nvSpPr>
        <p:spPr>
          <a:prstGeom prst="rect">
            <a:avLst/>
          </a:prstGeom>
        </p:spPr>
        <p:txBody>
          <a:bodyPr/>
          <a:lstStyle/>
          <a:p>
            <a:pPr/>
          </a:p>
        </p:txBody>
      </p:sp>
      <p:sp>
        <p:nvSpPr>
          <p:cNvPr id="805" name="Shape 805"/>
          <p:cNvSpPr/>
          <p:nvPr>
            <p:ph type="body" sz="quarter" idx="1"/>
          </p:nvPr>
        </p:nvSpPr>
        <p:spPr>
          <a:prstGeom prst="rect">
            <a:avLst/>
          </a:prstGeom>
        </p:spPr>
        <p:txBody>
          <a:bodyPr/>
          <a:lstStyle/>
          <a:p>
            <a:pPr defTabSz="914400">
              <a:lnSpc>
                <a:spcPct val="100000"/>
              </a:lnSpc>
              <a:spcBef>
                <a:spcPts val="400"/>
              </a:spcBef>
              <a:defRPr sz="1200">
                <a:latin typeface="Times New Roman"/>
                <a:ea typeface="Times New Roman"/>
                <a:cs typeface="Times New Roman"/>
                <a:sym typeface="Times New Roman"/>
              </a:defRPr>
            </a:pPr>
            <a:r>
              <a:t>Figure 43.14 Data  Confirm the Existence of a Strong Osmotic Gradient Both Inside and Outside the Loop of Henle.</a:t>
            </a:r>
          </a:p>
          <a:p>
            <a:pPr defTabSz="914400">
              <a:lnSpc>
                <a:spcPct val="100000"/>
              </a:lnSpc>
              <a:spcBef>
                <a:spcPts val="400"/>
              </a:spcBef>
              <a:defRPr sz="1200">
                <a:latin typeface="Times New Roman"/>
                <a:ea typeface="Times New Roman"/>
                <a:cs typeface="Times New Roman"/>
                <a:sym typeface="Times New Roman"/>
              </a:defRPr>
            </a:pPr>
            <a:r>
              <a:t>© 1961 Elsevier http://www.journals.elsevier.com/progress-in-cardiovascular-diseases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41" name="Shape 841"/>
          <p:cNvSpPr/>
          <p:nvPr>
            <p:ph type="sldImg"/>
          </p:nvPr>
        </p:nvSpPr>
        <p:spPr>
          <a:prstGeom prst="rect">
            <a:avLst/>
          </a:prstGeom>
        </p:spPr>
        <p:txBody>
          <a:bodyPr/>
          <a:lstStyle/>
          <a:p>
            <a:pPr/>
          </a:p>
        </p:txBody>
      </p:sp>
      <p:sp>
        <p:nvSpPr>
          <p:cNvPr id="842" name="Shape 842"/>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43.15 The Loop of Henle Maintains an Osmotic Gradient because Water Leaves the Descending Limb and Salt Leaves the Ascending Limb.</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0" name="Shape 190"/>
          <p:cNvSpPr/>
          <p:nvPr>
            <p:ph type="sldImg"/>
          </p:nvPr>
        </p:nvSpPr>
        <p:spPr>
          <a:prstGeom prst="rect">
            <a:avLst/>
          </a:prstGeom>
        </p:spPr>
        <p:txBody>
          <a:bodyPr/>
          <a:lstStyle/>
          <a:p>
            <a:pPr/>
          </a:p>
        </p:txBody>
      </p:sp>
      <p:sp>
        <p:nvSpPr>
          <p:cNvPr id="191" name="Shape 191"/>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Chapter 43 Opening Roadmap.</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72" name="Shape 872"/>
          <p:cNvSpPr/>
          <p:nvPr>
            <p:ph type="sldImg"/>
          </p:nvPr>
        </p:nvSpPr>
        <p:spPr>
          <a:prstGeom prst="rect">
            <a:avLst/>
          </a:prstGeom>
        </p:spPr>
        <p:txBody>
          <a:bodyPr/>
          <a:lstStyle/>
          <a:p>
            <a:pPr/>
          </a:p>
        </p:txBody>
      </p:sp>
      <p:sp>
        <p:nvSpPr>
          <p:cNvPr id="873" name="Shape 873"/>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43.16 Blood Supply to the Loop of Henle.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34" name="Shape 934"/>
          <p:cNvSpPr/>
          <p:nvPr>
            <p:ph type="sldImg"/>
          </p:nvPr>
        </p:nvSpPr>
        <p:spPr>
          <a:prstGeom prst="rect">
            <a:avLst/>
          </a:prstGeom>
        </p:spPr>
        <p:txBody>
          <a:bodyPr/>
          <a:lstStyle/>
          <a:p>
            <a:pPr/>
          </a:p>
        </p:txBody>
      </p:sp>
      <p:sp>
        <p:nvSpPr>
          <p:cNvPr id="935" name="Shape 935"/>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43.17 ADH Regulates Water Reabsorption by the Collecting Duct.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48" name="Shape 948"/>
          <p:cNvSpPr/>
          <p:nvPr>
            <p:ph type="sldImg"/>
          </p:nvPr>
        </p:nvSpPr>
        <p:spPr>
          <a:prstGeom prst="rect">
            <a:avLst/>
          </a:prstGeom>
        </p:spPr>
        <p:txBody>
          <a:bodyPr/>
          <a:lstStyle/>
          <a:p>
            <a:pPr/>
          </a:p>
        </p:txBody>
      </p:sp>
      <p:sp>
        <p:nvSpPr>
          <p:cNvPr id="949" name="Shape 949"/>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SUMMARY TABLE 43.2 Structure and Function of the Nephron and Collecting Duct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43.1 Solutes Move Down a Concentration Gradient via Diffusion; Water Moves Down a Concentration Gradient via Osmosis.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1" name="Shape 261"/>
          <p:cNvSpPr/>
          <p:nvPr>
            <p:ph type="sldImg"/>
          </p:nvPr>
        </p:nvSpPr>
        <p:spPr>
          <a:prstGeom prst="rect">
            <a:avLst/>
          </a:prstGeom>
        </p:spPr>
        <p:txBody>
          <a:bodyPr/>
          <a:lstStyle/>
          <a:p>
            <a:pPr/>
          </a:p>
        </p:txBody>
      </p:sp>
      <p:sp>
        <p:nvSpPr>
          <p:cNvPr id="262" name="Shape 262"/>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43.1 Solutes Move Down a Concentration Gradient via Diffusion; Water Moves Down a Concentration Gradient via Osmosis.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2" name="Shape 292"/>
          <p:cNvSpPr/>
          <p:nvPr>
            <p:ph type="sldImg"/>
          </p:nvPr>
        </p:nvSpPr>
        <p:spPr>
          <a:prstGeom prst="rect">
            <a:avLst/>
          </a:prstGeom>
        </p:spPr>
        <p:txBody>
          <a:bodyPr/>
          <a:lstStyle/>
          <a:p>
            <a:pPr/>
          </a:p>
        </p:txBody>
      </p:sp>
      <p:sp>
        <p:nvSpPr>
          <p:cNvPr id="293" name="Shape 293"/>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43.2 Marine Fishes Lose Water by Osmosis and Gain Electrolytes by Diffusion.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3" name="Shape 313"/>
          <p:cNvSpPr/>
          <p:nvPr>
            <p:ph type="sldImg"/>
          </p:nvPr>
        </p:nvSpPr>
        <p:spPr>
          <a:prstGeom prst="rect">
            <a:avLst/>
          </a:prstGeom>
        </p:spPr>
        <p:txBody>
          <a:bodyPr/>
          <a:lstStyle/>
          <a:p>
            <a:pPr/>
          </a:p>
        </p:txBody>
      </p:sp>
      <p:sp>
        <p:nvSpPr>
          <p:cNvPr id="314" name="Shape 314"/>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43.3 Freshwater Fishes Gain Water by Osmosis and Lose Electrolytes by Diffusion.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6" name="Shape 336"/>
          <p:cNvSpPr/>
          <p:nvPr>
            <p:ph type="sldImg"/>
          </p:nvPr>
        </p:nvSpPr>
        <p:spPr>
          <a:prstGeom prst="rect">
            <a:avLst/>
          </a:prstGeom>
        </p:spPr>
        <p:txBody>
          <a:bodyPr/>
          <a:lstStyle/>
          <a:p>
            <a:pPr/>
          </a:p>
        </p:txBody>
      </p:sp>
      <p:sp>
        <p:nvSpPr>
          <p:cNvPr id="337" name="Shape 337"/>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43.4 Maintaining Water and Electrolyte Balance in Terrestrial Environments Is Particularly Challenging.</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1" name="Shape 371"/>
          <p:cNvSpPr/>
          <p:nvPr>
            <p:ph type="sldImg"/>
          </p:nvPr>
        </p:nvSpPr>
        <p:spPr>
          <a:prstGeom prst="rect">
            <a:avLst/>
          </a:prstGeom>
        </p:spPr>
        <p:txBody>
          <a:bodyPr/>
          <a:lstStyle/>
          <a:p>
            <a:pPr/>
          </a:p>
        </p:txBody>
      </p:sp>
      <p:sp>
        <p:nvSpPr>
          <p:cNvPr id="372" name="Shape 372"/>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Figure 43.5 Mechanisms of Passive and Active Transport.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6" name="Shape 396"/>
          <p:cNvSpPr/>
          <p:nvPr>
            <p:ph type="sldImg"/>
          </p:nvPr>
        </p:nvSpPr>
        <p:spPr>
          <a:prstGeom prst="rect">
            <a:avLst/>
          </a:prstGeom>
        </p:spPr>
        <p:txBody>
          <a:bodyPr/>
          <a:lstStyle/>
          <a:p>
            <a:pPr/>
          </a:p>
        </p:txBody>
      </p:sp>
      <p:sp>
        <p:nvSpPr>
          <p:cNvPr id="397" name="Shape 397"/>
          <p:cNvSpPr/>
          <p:nvPr>
            <p:ph type="body" sz="quarter" idx="1"/>
          </p:nvPr>
        </p:nvSpPr>
        <p:spPr>
          <a:prstGeom prst="rect">
            <a:avLst/>
          </a:prstGeom>
        </p:spPr>
        <p:txBody>
          <a:bodyPr/>
          <a:lstStyle>
            <a:lvl1pPr defTabSz="914400">
              <a:lnSpc>
                <a:spcPct val="100000"/>
              </a:lnSpc>
              <a:spcBef>
                <a:spcPts val="400"/>
              </a:spcBef>
              <a:defRPr sz="1200">
                <a:latin typeface="Times New Roman"/>
                <a:ea typeface="Times New Roman"/>
                <a:cs typeface="Times New Roman"/>
                <a:sym typeface="Times New Roman"/>
              </a:defRPr>
            </a:lvl1pPr>
          </a:lstStyle>
          <a:p>
            <a:pPr/>
            <a:r>
              <a:t>SUMMARY TABLE 43.1 Attributes of Nitrogenous Wastes Produced by Various Animals</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Shape 11"/>
          <p:cNvSpPr/>
          <p:nvPr>
            <p:ph type="title"/>
          </p:nvPr>
        </p:nvSpPr>
        <p:spPr>
          <a:xfrm>
            <a:off x="1270000" y="1638300"/>
            <a:ext cx="10464800" cy="3302000"/>
          </a:xfrm>
          <a:prstGeom prst="rect">
            <a:avLst/>
          </a:prstGeom>
        </p:spPr>
        <p:txBody>
          <a:bodyPr anchor="b"/>
          <a:lstStyle/>
          <a:p>
            <a:pPr/>
            <a:r>
              <a:t>Title Text</a:t>
            </a:r>
          </a:p>
        </p:txBody>
      </p:sp>
      <p:sp>
        <p:nvSpPr>
          <p:cNvPr id="12" name="Shape 12"/>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Shape 93"/>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pPr/>
            <a:r>
              <a:t>–Johnny Appleseed</a:t>
            </a:r>
          </a:p>
        </p:txBody>
      </p:sp>
      <p:sp>
        <p:nvSpPr>
          <p:cNvPr id="94" name="Shape 94"/>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hape 9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Shape 102"/>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hape 10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hape 11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Default">
    <p:spTree>
      <p:nvGrpSpPr>
        <p:cNvPr id="1" name=""/>
        <p:cNvGrpSpPr/>
        <p:nvPr/>
      </p:nvGrpSpPr>
      <p:grpSpPr>
        <a:xfrm>
          <a:off x="0" y="0"/>
          <a:ext cx="0" cy="0"/>
          <a:chOff x="0" y="0"/>
          <a:chExt cx="0" cy="0"/>
        </a:xfrm>
      </p:grpSpPr>
      <p:sp>
        <p:nvSpPr>
          <p:cNvPr id="117" name="Shape 117"/>
          <p:cNvSpPr/>
          <p:nvPr/>
        </p:nvSpPr>
        <p:spPr>
          <a:xfrm>
            <a:off x="38382" y="9460089"/>
            <a:ext cx="4118187" cy="302863"/>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spAutoFit/>
          </a:bodyPr>
          <a:lstStyle>
            <a:lvl1pPr algn="l" defTabSz="1300480">
              <a:defRPr sz="1200">
                <a:latin typeface="Arial"/>
                <a:ea typeface="Arial"/>
                <a:cs typeface="Arial"/>
                <a:sym typeface="Arial"/>
              </a:defRPr>
            </a:lvl1pPr>
          </a:lstStyle>
          <a:p>
            <a:pPr/>
            <a:r>
              <a:t>© 2014 Pearson Education, Inc.</a:t>
            </a:r>
          </a:p>
        </p:txBody>
      </p:sp>
      <p:sp>
        <p:nvSpPr>
          <p:cNvPr id="118" name="Shape 118"/>
          <p:cNvSpPr/>
          <p:nvPr>
            <p:ph type="sldNum" sz="quarter" idx="2"/>
          </p:nvPr>
        </p:nvSpPr>
        <p:spPr>
          <a:xfrm>
            <a:off x="6285653" y="8779792"/>
            <a:ext cx="3034455" cy="520701"/>
          </a:xfrm>
          <a:prstGeom prst="rect">
            <a:avLst/>
          </a:prstGeom>
        </p:spPr>
        <p:txBody>
          <a:bodyPr lIns="65023" tIns="65023" rIns="65023" bIns="65023" anchor="ctr"/>
          <a:lstStyle>
            <a:lvl1pPr algn="r" defTabSz="1300480">
              <a:defRPr sz="1600">
                <a:latin typeface="Arial"/>
                <a:ea typeface="Arial"/>
                <a:cs typeface="Arial"/>
                <a:sym typeface="Aria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Default">
    <p:spTree>
      <p:nvGrpSpPr>
        <p:cNvPr id="1" name=""/>
        <p:cNvGrpSpPr/>
        <p:nvPr/>
      </p:nvGrpSpPr>
      <p:grpSpPr>
        <a:xfrm>
          <a:off x="0" y="0"/>
          <a:ext cx="0" cy="0"/>
          <a:chOff x="0" y="0"/>
          <a:chExt cx="0" cy="0"/>
        </a:xfrm>
      </p:grpSpPr>
      <p:sp>
        <p:nvSpPr>
          <p:cNvPr id="125" name="Shape 125"/>
          <p:cNvSpPr/>
          <p:nvPr/>
        </p:nvSpPr>
        <p:spPr>
          <a:xfrm>
            <a:off x="-1" y="9429891"/>
            <a:ext cx="9785210" cy="1778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defTabSz="650240">
              <a:spcBef>
                <a:spcPts val="700"/>
              </a:spcBef>
              <a:defRPr sz="1200">
                <a:latin typeface="Tahoma"/>
                <a:ea typeface="Tahoma"/>
                <a:cs typeface="Tahoma"/>
                <a:sym typeface="Tahoma"/>
              </a:defRPr>
            </a:lvl1pPr>
          </a:lstStyle>
          <a:p>
            <a:pPr/>
            <a:r>
              <a:t>     © 2014 Pearson Education, Inc.</a:t>
            </a:r>
          </a:p>
        </p:txBody>
      </p:sp>
      <p:sp>
        <p:nvSpPr>
          <p:cNvPr id="126" name="Shape 126"/>
          <p:cNvSpPr/>
          <p:nvPr>
            <p:ph type="sldNum" sz="quarter" idx="2"/>
          </p:nvPr>
        </p:nvSpPr>
        <p:spPr>
          <a:xfrm>
            <a:off x="6285653" y="8779792"/>
            <a:ext cx="3034455" cy="520701"/>
          </a:xfrm>
          <a:prstGeom prst="rect">
            <a:avLst/>
          </a:prstGeom>
        </p:spPr>
        <p:txBody>
          <a:bodyPr lIns="65023" tIns="65023" rIns="65023" bIns="65023" anchor="ctr"/>
          <a:lstStyle>
            <a:lvl1pPr algn="r" defTabSz="1300480">
              <a:defRPr sz="1600">
                <a:latin typeface="Arial"/>
                <a:ea typeface="Arial"/>
                <a:cs typeface="Arial"/>
                <a:sym typeface="Aria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Shape 20"/>
          <p:cNvSpPr/>
          <p:nvPr>
            <p:ph type="pic" idx="13"/>
          </p:nvPr>
        </p:nvSpPr>
        <p:spPr>
          <a:xfrm>
            <a:off x="1606550" y="635000"/>
            <a:ext cx="9779000" cy="5918200"/>
          </a:xfrm>
          <a:prstGeom prst="rect">
            <a:avLst/>
          </a:prstGeom>
        </p:spPr>
        <p:txBody>
          <a:bodyPr lIns="91439" tIns="45719" rIns="91439" bIns="45719" anchor="t">
            <a:noAutofit/>
          </a:bodyPr>
          <a:lstStyle/>
          <a:p>
            <a:pPr/>
          </a:p>
        </p:txBody>
      </p:sp>
      <p:sp>
        <p:nvSpPr>
          <p:cNvPr id="21" name="Shape 21"/>
          <p:cNvSpPr/>
          <p:nvPr>
            <p:ph type="title"/>
          </p:nvPr>
        </p:nvSpPr>
        <p:spPr>
          <a:xfrm>
            <a:off x="1270000" y="6718300"/>
            <a:ext cx="10464800" cy="1422400"/>
          </a:xfrm>
          <a:prstGeom prst="rect">
            <a:avLst/>
          </a:prstGeom>
        </p:spPr>
        <p:txBody>
          <a:bodyPr anchor="b"/>
          <a:lstStyle/>
          <a:p>
            <a:pPr/>
            <a:r>
              <a:t>Title Text</a:t>
            </a:r>
          </a:p>
        </p:txBody>
      </p:sp>
      <p:sp>
        <p:nvSpPr>
          <p:cNvPr id="22" name="Shape 22"/>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hape 23"/>
          <p:cNvSpPr/>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Shape 30"/>
          <p:cNvSpPr/>
          <p:nvPr>
            <p:ph type="title"/>
          </p:nvPr>
        </p:nvSpPr>
        <p:spPr>
          <a:xfrm>
            <a:off x="1270000" y="3225800"/>
            <a:ext cx="10464800" cy="3302000"/>
          </a:xfrm>
          <a:prstGeom prst="rect">
            <a:avLst/>
          </a:prstGeom>
        </p:spPr>
        <p:txBody>
          <a:bodyPr/>
          <a:lstStyle/>
          <a:p>
            <a:pPr/>
            <a:r>
              <a:t>Title Text</a:t>
            </a: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Shape 38"/>
          <p:cNvSpPr/>
          <p:nvPr>
            <p:ph type="pic" sz="half" idx="13"/>
          </p:nvPr>
        </p:nvSpPr>
        <p:spPr>
          <a:xfrm>
            <a:off x="6718300" y="635000"/>
            <a:ext cx="5334000" cy="8229600"/>
          </a:xfrm>
          <a:prstGeom prst="rect">
            <a:avLst/>
          </a:prstGeom>
        </p:spPr>
        <p:txBody>
          <a:bodyPr lIns="91439" tIns="45719" rIns="91439" bIns="45719" anchor="t">
            <a:noAutofit/>
          </a:bodyPr>
          <a:lstStyle/>
          <a:p>
            <a:pPr/>
          </a:p>
        </p:txBody>
      </p:sp>
      <p:sp>
        <p:nvSpPr>
          <p:cNvPr id="39" name="Shape 39"/>
          <p:cNvSpPr/>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Shape 40"/>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hape 4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a:r>
              <a:t>Title Text</a:t>
            </a:r>
          </a:p>
        </p:txBody>
      </p:sp>
      <p:sp>
        <p:nvSpPr>
          <p:cNvPr id="49" name="Shape 4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Shape 56"/>
          <p:cNvSpPr/>
          <p:nvPr>
            <p:ph type="title"/>
          </p:nvPr>
        </p:nvSpPr>
        <p:spPr>
          <a:prstGeom prst="rect">
            <a:avLst/>
          </a:prstGeom>
        </p:spPr>
        <p:txBody>
          <a:bodyPr/>
          <a:lstStyle/>
          <a:p>
            <a:pPr/>
            <a:r>
              <a:t>Title Text</a:t>
            </a:r>
          </a:p>
        </p:txBody>
      </p:sp>
      <p:sp>
        <p:nvSpPr>
          <p:cNvPr id="57" name="Shape 57"/>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hape 5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Shape 65"/>
          <p:cNvSpPr/>
          <p:nvPr>
            <p:ph type="pic" sz="half" idx="13"/>
          </p:nvPr>
        </p:nvSpPr>
        <p:spPr>
          <a:xfrm>
            <a:off x="6718300" y="2603500"/>
            <a:ext cx="5334000" cy="6286500"/>
          </a:xfrm>
          <a:prstGeom prst="rect">
            <a:avLst/>
          </a:prstGeom>
        </p:spPr>
        <p:txBody>
          <a:bodyPr lIns="91439" tIns="45719" rIns="91439" bIns="45719" anchor="t">
            <a:noAutofit/>
          </a:bodyPr>
          <a:lstStyle/>
          <a:p>
            <a:pPr/>
          </a:p>
        </p:txBody>
      </p:sp>
      <p:sp>
        <p:nvSpPr>
          <p:cNvPr id="66" name="Shape 66"/>
          <p:cNvSpPr/>
          <p:nvPr>
            <p:ph type="title"/>
          </p:nvPr>
        </p:nvSpPr>
        <p:spPr>
          <a:prstGeom prst="rect">
            <a:avLst/>
          </a:prstGeom>
        </p:spPr>
        <p:txBody>
          <a:bodyPr/>
          <a:lstStyle/>
          <a:p>
            <a:pPr/>
            <a:r>
              <a:t>Title Text</a:t>
            </a:r>
          </a:p>
        </p:txBody>
      </p:sp>
      <p:sp>
        <p:nvSpPr>
          <p:cNvPr id="67" name="Shape 67"/>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hape 6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Shape 75"/>
          <p:cNvSpPr/>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hape 7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Shape 83"/>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Shape 84"/>
          <p:cNvSpPr/>
          <p:nvPr>
            <p:ph type="pic" sz="quarter" idx="14"/>
          </p:nvPr>
        </p:nvSpPr>
        <p:spPr>
          <a:xfrm>
            <a:off x="6724518" y="889000"/>
            <a:ext cx="5334001" cy="3771900"/>
          </a:xfrm>
          <a:prstGeom prst="rect">
            <a:avLst/>
          </a:prstGeom>
        </p:spPr>
        <p:txBody>
          <a:bodyPr lIns="91439" tIns="45719" rIns="91439" bIns="45719" anchor="t">
            <a:noAutofit/>
          </a:bodyPr>
          <a:lstStyle/>
          <a:p>
            <a:pPr/>
          </a:p>
        </p:txBody>
      </p:sp>
      <p:sp>
        <p:nvSpPr>
          <p:cNvPr id="85" name="Shape 85"/>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hape 8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Shape 3"/>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hape 4"/>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00.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22.jpeg"/></Relationships>

</file>

<file path=ppt/slides/_rels/slide101.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02.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03.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04.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hyperlink" Target="kidney_function.html" TargetMode="External"/><Relationship Id="rId3" Type="http://schemas.openxmlformats.org/officeDocument/2006/relationships/image" Target="../media/image8.png"/></Relationships>

</file>

<file path=ppt/slides/_rels/slide105.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06.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23.jpeg"/></Relationships>

</file>

<file path=ppt/slides/_rels/slide107.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08.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09.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10.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11.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12.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13.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14.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24.jpeg"/></Relationships>

</file>

<file path=ppt/slides/_rels/slide115.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hyperlink" Target="MammalianKidney.html" TargetMode="External"/><Relationship Id="rId3" Type="http://schemas.openxmlformats.org/officeDocument/2006/relationships/image" Target="../media/image8.png"/></Relationships>

</file>

<file path=ppt/slides/_rels/slide116.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17.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25.jpeg"/></Relationships>

</file>

<file path=ppt/slides/_rels/slide118.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3.jpe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3.jpe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4.jpe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jpe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6.jpe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7.jpe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8.jpeg"/><Relationship Id="rId4" Type="http://schemas.openxmlformats.org/officeDocument/2006/relationships/image" Target="../media/image4.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9.jpeg"/></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0.jpeg"/></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jpeg"/><Relationship Id="rId4" Type="http://schemas.openxmlformats.org/officeDocument/2006/relationships/image" Target="../media/image1.png"/></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1.jpeg"/></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48.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49.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2.jpe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jpeg"/></Relationships>

</file>

<file path=ppt/slides/_rels/slide50.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3.jpeg"/></Relationships>

</file>

<file path=ppt/slides/_rels/slide51.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3.jpeg"/></Relationships>

</file>

<file path=ppt/slides/_rels/slide52.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54.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55.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56.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57.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4.jpeg"/></Relationships>

</file>

<file path=ppt/slides/_rels/slide58.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s>

</file>

<file path=ppt/slides/_rels/slide59.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7.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60.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61.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62.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63.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64.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5.jpeg"/></Relationships>

</file>

<file path=ppt/slides/_rels/slide65.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66.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67.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68.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69.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70.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71.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72.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73.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6.jpeg"/></Relationships>

</file>

<file path=ppt/slides/_rels/slide74.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75.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76.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77.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78.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7.jpeg"/></Relationships>

</file>

<file path=ppt/slides/_rels/slide79.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80.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81.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83.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8.jpeg"/></Relationships>

</file>

<file path=ppt/slides/_rels/slide84.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hyperlink" Target="kidney_anatomy.html" TargetMode="External"/><Relationship Id="rId3" Type="http://schemas.openxmlformats.org/officeDocument/2006/relationships/image" Target="../media/image8.png"/></Relationships>

</file>

<file path=ppt/slides/_rels/slide85.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86.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9.jpeg"/></Relationships>

</file>

<file path=ppt/slides/_rels/slide87.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88.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89.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90.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91.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92.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93.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94.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20.jpeg"/><Relationship Id="rId4" Type="http://schemas.openxmlformats.org/officeDocument/2006/relationships/image" Target="../media/image9.png"/></Relationships>

</file>

<file path=ppt/slides/_rels/slide95.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96.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97.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21.jpeg"/></Relationships>

</file>

<file path=ppt/slides/_rels/slide98.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99.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5" name="Shape 135"/>
          <p:cNvSpPr/>
          <p:nvPr>
            <p:ph type="ctrTitle"/>
          </p:nvPr>
        </p:nvSpPr>
        <p:spPr>
          <a:prstGeom prst="rect">
            <a:avLst/>
          </a:prstGeom>
        </p:spPr>
        <p:txBody>
          <a:bodyPr/>
          <a:lstStyle/>
          <a:p>
            <a:pPr/>
            <a:r>
              <a:t>FISH270</a:t>
            </a:r>
          </a:p>
        </p:txBody>
      </p:sp>
      <p:sp>
        <p:nvSpPr>
          <p:cNvPr id="136" name="Shape 136"/>
          <p:cNvSpPr/>
          <p:nvPr>
            <p:ph type="subTitle" sz="quarter" idx="1"/>
          </p:nvPr>
        </p:nvSpPr>
        <p:spPr>
          <a:prstGeom prst="rect">
            <a:avLst/>
          </a:prstGeom>
        </p:spPr>
        <p:txBody>
          <a:bodyPr/>
          <a:lstStyle/>
          <a:p>
            <a:pPr/>
            <a:r>
              <a:t>Lecture 8</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2" name="Shape 212"/>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Osmoregulation and Excretion</a:t>
            </a:r>
          </a:p>
        </p:txBody>
      </p:sp>
      <p:sp>
        <p:nvSpPr>
          <p:cNvPr id="213" name="Shape 213"/>
          <p:cNvSpPr/>
          <p:nvPr>
            <p:ph type="body" idx="4294967295"/>
          </p:nvPr>
        </p:nvSpPr>
        <p:spPr>
          <a:xfrm>
            <a:off x="205457" y="1819768"/>
            <a:ext cx="12480997" cy="7667415"/>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Electrolytes and water move through organisms by diffusion and osmosis</a:t>
            </a:r>
            <a:endParaRPr b="1"/>
          </a:p>
          <a:p>
            <a:pPr marL="379185" indent="-379185" defTabSz="1300480">
              <a:spcBef>
                <a:spcPts val="900"/>
              </a:spcBef>
              <a:buClr>
                <a:srgbClr val="9D002D"/>
              </a:buClr>
              <a:buSzPct val="100000"/>
              <a:buFont typeface="Wingdings"/>
              <a:buChar char="▪"/>
              <a:defRPr b="1" sz="3800">
                <a:latin typeface="Arial"/>
                <a:ea typeface="Arial"/>
                <a:cs typeface="Arial"/>
                <a:sym typeface="Arial"/>
              </a:defRPr>
            </a:pPr>
            <a:r>
              <a:t>Diffusion </a:t>
            </a:r>
            <a:r>
              <a:rPr b="0"/>
              <a:t>is the movement of substances from regions of higher concentration to regions of lower concentration, along their concentration gradients</a:t>
            </a:r>
            <a:endParaRPr b="0"/>
          </a:p>
          <a:p>
            <a:pPr marL="379185" indent="-379185" defTabSz="1300480">
              <a:spcBef>
                <a:spcPts val="900"/>
              </a:spcBef>
              <a:buClr>
                <a:srgbClr val="9D002D"/>
              </a:buClr>
              <a:buSzPct val="100000"/>
              <a:buFont typeface="Wingdings"/>
              <a:buChar char="▪"/>
              <a:defRPr b="1" sz="3800">
                <a:latin typeface="Arial"/>
                <a:ea typeface="Arial"/>
                <a:cs typeface="Arial"/>
                <a:sym typeface="Arial"/>
              </a:defRPr>
            </a:pPr>
            <a:r>
              <a:t>Osmosis</a:t>
            </a:r>
            <a:r>
              <a:rPr b="0"/>
              <a:t> is the diffusion of water through a selectively permeable membrane from areas of higher water concentration to areas of lower water concentration</a:t>
            </a:r>
            <a:endParaRPr b="0"/>
          </a:p>
          <a:p>
            <a:pPr lvl="1" marL="831361" indent="-386861" defTabSz="1300480">
              <a:spcBef>
                <a:spcPts val="800"/>
              </a:spcBef>
              <a:buClr>
                <a:srgbClr val="9D002D"/>
              </a:buClr>
              <a:buSzPct val="100000"/>
              <a:buChar char="–"/>
              <a:defRPr>
                <a:latin typeface="Arial"/>
                <a:ea typeface="Arial"/>
                <a:cs typeface="Arial"/>
                <a:sym typeface="Arial"/>
              </a:defRPr>
            </a:pPr>
            <a:r>
              <a:t>The high to low concentration of substances or water is known as the </a:t>
            </a:r>
            <a:r>
              <a:rPr b="1"/>
              <a:t>concentration gradient</a:t>
            </a:r>
          </a:p>
        </p:txBody>
      </p:sp>
      <p:sp>
        <p:nvSpPr>
          <p:cNvPr id="214" name="Shape 214"/>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00.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pic>
        <p:nvPicPr>
          <p:cNvPr id="815" name="43_15_how_loop_works_U.jpg"/>
          <p:cNvPicPr>
            <a:picLocks noChangeAspect="1"/>
          </p:cNvPicPr>
          <p:nvPr/>
        </p:nvPicPr>
        <p:blipFill>
          <a:blip r:embed="rId3">
            <a:extLst/>
          </a:blip>
          <a:srcRect l="0" t="0" r="0" b="5616"/>
          <a:stretch>
            <a:fillRect/>
          </a:stretch>
        </p:blipFill>
        <p:spPr>
          <a:xfrm>
            <a:off x="422204" y="916657"/>
            <a:ext cx="12158135" cy="7473246"/>
          </a:xfrm>
          <a:prstGeom prst="rect">
            <a:avLst/>
          </a:prstGeom>
          <a:ln w="12700">
            <a:miter lim="400000"/>
          </a:ln>
        </p:spPr>
      </p:pic>
      <p:sp>
        <p:nvSpPr>
          <p:cNvPr id="816" name="Shape 816"/>
          <p:cNvSpPr/>
          <p:nvPr>
            <p:ph type="title" idx="4294967295"/>
          </p:nvPr>
        </p:nvSpPr>
        <p:spPr>
          <a:xfrm>
            <a:off x="27093" y="-1"/>
            <a:ext cx="5644445"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43.15</a:t>
            </a:r>
          </a:p>
        </p:txBody>
      </p:sp>
      <p:sp>
        <p:nvSpPr>
          <p:cNvPr id="817" name="Shape 817"/>
          <p:cNvSpPr/>
          <p:nvPr/>
        </p:nvSpPr>
        <p:spPr>
          <a:xfrm>
            <a:off x="4382346" y="939235"/>
            <a:ext cx="7345587"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2200">
                <a:latin typeface="Arial Black"/>
                <a:ea typeface="Arial Black"/>
                <a:cs typeface="Arial Black"/>
                <a:sym typeface="Arial Black"/>
              </a:defRPr>
            </a:pPr>
            <a:r>
              <a:t>(b) </a:t>
            </a:r>
            <a:r>
              <a:rPr b="1">
                <a:latin typeface="Arial"/>
                <a:ea typeface="Arial"/>
                <a:cs typeface="Arial"/>
                <a:sym typeface="Arial"/>
              </a:rPr>
              <a:t>Water and ion movement differ in the three regions.</a:t>
            </a:r>
          </a:p>
        </p:txBody>
      </p:sp>
      <p:sp>
        <p:nvSpPr>
          <p:cNvPr id="818" name="Shape 818"/>
          <p:cNvSpPr/>
          <p:nvPr/>
        </p:nvSpPr>
        <p:spPr>
          <a:xfrm>
            <a:off x="449297" y="946008"/>
            <a:ext cx="2683236" cy="70421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2200">
                <a:latin typeface="Arial Black"/>
                <a:ea typeface="Arial Black"/>
                <a:cs typeface="Arial Black"/>
                <a:sym typeface="Arial Black"/>
              </a:defRPr>
            </a:pPr>
            <a:r>
              <a:t>(a) </a:t>
            </a:r>
            <a:r>
              <a:rPr b="1">
                <a:latin typeface="Arial"/>
                <a:ea typeface="Arial"/>
                <a:cs typeface="Arial"/>
                <a:sym typeface="Arial"/>
              </a:rPr>
              <a:t>Three regions in</a:t>
            </a:r>
            <a:br>
              <a:rPr b="1">
                <a:latin typeface="Arial"/>
                <a:ea typeface="Arial"/>
                <a:cs typeface="Arial"/>
                <a:sym typeface="Arial"/>
              </a:rPr>
            </a:br>
            <a:r>
              <a:rPr b="1">
                <a:latin typeface="Arial"/>
                <a:ea typeface="Arial"/>
                <a:cs typeface="Arial"/>
                <a:sym typeface="Arial"/>
              </a:rPr>
              <a:t>the loop of Henle</a:t>
            </a:r>
          </a:p>
        </p:txBody>
      </p:sp>
      <p:sp>
        <p:nvSpPr>
          <p:cNvPr id="819" name="Shape 819"/>
          <p:cNvSpPr/>
          <p:nvPr/>
        </p:nvSpPr>
        <p:spPr>
          <a:xfrm>
            <a:off x="5827324" y="2022968"/>
            <a:ext cx="1016063" cy="51296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800">
                <a:latin typeface="Arial"/>
                <a:ea typeface="Arial"/>
                <a:cs typeface="Arial"/>
                <a:sym typeface="Arial"/>
              </a:defRPr>
            </a:pPr>
            <a:r>
              <a:t>Passive</a:t>
            </a:r>
            <a:br/>
            <a:r>
              <a:t>transport</a:t>
            </a:r>
          </a:p>
        </p:txBody>
      </p:sp>
      <p:sp>
        <p:nvSpPr>
          <p:cNvPr id="820" name="Shape 820"/>
          <p:cNvSpPr/>
          <p:nvPr/>
        </p:nvSpPr>
        <p:spPr>
          <a:xfrm>
            <a:off x="11110524" y="2808675"/>
            <a:ext cx="1016063" cy="51296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800">
                <a:latin typeface="Arial"/>
                <a:ea typeface="Arial"/>
                <a:cs typeface="Arial"/>
                <a:sym typeface="Arial"/>
              </a:defRPr>
            </a:pPr>
            <a:r>
              <a:t>Active</a:t>
            </a:r>
            <a:br/>
            <a:r>
              <a:t>transport</a:t>
            </a:r>
          </a:p>
        </p:txBody>
      </p:sp>
      <p:sp>
        <p:nvSpPr>
          <p:cNvPr id="821" name="Shape 821"/>
          <p:cNvSpPr/>
          <p:nvPr/>
        </p:nvSpPr>
        <p:spPr>
          <a:xfrm>
            <a:off x="11112782" y="5468337"/>
            <a:ext cx="1016063" cy="51296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800">
                <a:latin typeface="Arial"/>
                <a:ea typeface="Arial"/>
                <a:cs typeface="Arial"/>
                <a:sym typeface="Arial"/>
              </a:defRPr>
            </a:pPr>
            <a:r>
              <a:t>Passive</a:t>
            </a:r>
            <a:br/>
            <a:r>
              <a:t>transport</a:t>
            </a:r>
          </a:p>
        </p:txBody>
      </p:sp>
      <p:sp>
        <p:nvSpPr>
          <p:cNvPr id="822" name="Shape 822"/>
          <p:cNvSpPr/>
          <p:nvPr/>
        </p:nvSpPr>
        <p:spPr>
          <a:xfrm>
            <a:off x="2765777" y="4190435"/>
            <a:ext cx="1143311" cy="7667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800">
                <a:latin typeface="Arial"/>
                <a:ea typeface="Arial"/>
                <a:cs typeface="Arial"/>
                <a:sym typeface="Arial"/>
              </a:defRPr>
            </a:pPr>
            <a:r>
              <a:t>Thick</a:t>
            </a:r>
            <a:br/>
            <a:r>
              <a:t>ascending</a:t>
            </a:r>
            <a:br/>
            <a:r>
              <a:t>limb</a:t>
            </a:r>
          </a:p>
        </p:txBody>
      </p:sp>
      <p:sp>
        <p:nvSpPr>
          <p:cNvPr id="823" name="Shape 823"/>
          <p:cNvSpPr/>
          <p:nvPr/>
        </p:nvSpPr>
        <p:spPr>
          <a:xfrm>
            <a:off x="606197" y="5709920"/>
            <a:ext cx="1308399" cy="51296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r" defTabSz="1300480">
              <a:lnSpc>
                <a:spcPct val="95000"/>
              </a:lnSpc>
              <a:defRPr b="1" sz="1800">
                <a:latin typeface="Arial"/>
                <a:ea typeface="Arial"/>
                <a:cs typeface="Arial"/>
                <a:sym typeface="Arial"/>
              </a:defRPr>
            </a:pPr>
            <a:r>
              <a:t>Descending</a:t>
            </a:r>
            <a:br/>
            <a:r>
              <a:t>limb</a:t>
            </a:r>
          </a:p>
        </p:txBody>
      </p:sp>
      <p:sp>
        <p:nvSpPr>
          <p:cNvPr id="824" name="Shape 824"/>
          <p:cNvSpPr/>
          <p:nvPr/>
        </p:nvSpPr>
        <p:spPr>
          <a:xfrm>
            <a:off x="2673208" y="6527235"/>
            <a:ext cx="1143311" cy="7667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800">
                <a:latin typeface="Arial"/>
                <a:ea typeface="Arial"/>
                <a:cs typeface="Arial"/>
                <a:sym typeface="Arial"/>
              </a:defRPr>
            </a:pPr>
            <a:r>
              <a:t>Thin</a:t>
            </a:r>
            <a:br/>
            <a:r>
              <a:t>ascending</a:t>
            </a:r>
            <a:br/>
            <a:r>
              <a:t>limb</a:t>
            </a:r>
          </a:p>
        </p:txBody>
      </p:sp>
      <p:sp>
        <p:nvSpPr>
          <p:cNvPr id="825" name="Shape 825"/>
          <p:cNvSpPr/>
          <p:nvPr/>
        </p:nvSpPr>
        <p:spPr>
          <a:xfrm>
            <a:off x="7161671" y="2409048"/>
            <a:ext cx="394110" cy="2592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800">
                <a:latin typeface="Arial"/>
                <a:ea typeface="Arial"/>
                <a:cs typeface="Arial"/>
                <a:sym typeface="Arial"/>
              </a:defRPr>
            </a:lvl1pPr>
          </a:lstStyle>
          <a:p>
            <a:pPr/>
            <a:r>
              <a:t>300</a:t>
            </a:r>
          </a:p>
        </p:txBody>
      </p:sp>
      <p:sp>
        <p:nvSpPr>
          <p:cNvPr id="826" name="Shape 826"/>
          <p:cNvSpPr/>
          <p:nvPr/>
        </p:nvSpPr>
        <p:spPr>
          <a:xfrm>
            <a:off x="7177475" y="3890150"/>
            <a:ext cx="394111" cy="2592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800">
                <a:latin typeface="Arial"/>
                <a:ea typeface="Arial"/>
                <a:cs typeface="Arial"/>
                <a:sym typeface="Arial"/>
              </a:defRPr>
            </a:lvl1pPr>
          </a:lstStyle>
          <a:p>
            <a:pPr/>
            <a:r>
              <a:t>600</a:t>
            </a:r>
          </a:p>
        </p:txBody>
      </p:sp>
      <p:sp>
        <p:nvSpPr>
          <p:cNvPr id="827" name="Shape 827"/>
          <p:cNvSpPr/>
          <p:nvPr/>
        </p:nvSpPr>
        <p:spPr>
          <a:xfrm>
            <a:off x="7163928" y="5299004"/>
            <a:ext cx="394110" cy="25922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800">
                <a:latin typeface="Arial"/>
                <a:ea typeface="Arial"/>
                <a:cs typeface="Arial"/>
                <a:sym typeface="Arial"/>
              </a:defRPr>
            </a:lvl1pPr>
          </a:lstStyle>
          <a:p>
            <a:pPr/>
            <a:r>
              <a:t>900</a:t>
            </a:r>
          </a:p>
        </p:txBody>
      </p:sp>
      <p:sp>
        <p:nvSpPr>
          <p:cNvPr id="828" name="Shape 828"/>
          <p:cNvSpPr/>
          <p:nvPr/>
        </p:nvSpPr>
        <p:spPr>
          <a:xfrm>
            <a:off x="8118968" y="6719146"/>
            <a:ext cx="521247" cy="25922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800">
                <a:latin typeface="Arial"/>
                <a:ea typeface="Arial"/>
                <a:cs typeface="Arial"/>
                <a:sym typeface="Arial"/>
              </a:defRPr>
            </a:lvl1pPr>
          </a:lstStyle>
          <a:p>
            <a:pPr/>
            <a:r>
              <a:t>1200</a:t>
            </a:r>
          </a:p>
        </p:txBody>
      </p:sp>
      <p:sp>
        <p:nvSpPr>
          <p:cNvPr id="829" name="Shape 829"/>
          <p:cNvSpPr/>
          <p:nvPr/>
        </p:nvSpPr>
        <p:spPr>
          <a:xfrm>
            <a:off x="9101102" y="1758808"/>
            <a:ext cx="394110" cy="25922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800">
                <a:latin typeface="Arial"/>
                <a:ea typeface="Arial"/>
                <a:cs typeface="Arial"/>
                <a:sym typeface="Arial"/>
              </a:defRPr>
            </a:lvl1pPr>
          </a:lstStyle>
          <a:p>
            <a:pPr/>
            <a:r>
              <a:t>100</a:t>
            </a:r>
          </a:p>
        </p:txBody>
      </p:sp>
      <p:sp>
        <p:nvSpPr>
          <p:cNvPr id="830" name="Shape 830"/>
          <p:cNvSpPr/>
          <p:nvPr/>
        </p:nvSpPr>
        <p:spPr>
          <a:xfrm>
            <a:off x="9078524" y="2901244"/>
            <a:ext cx="394110" cy="25922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800">
                <a:latin typeface="Arial"/>
                <a:ea typeface="Arial"/>
                <a:cs typeface="Arial"/>
                <a:sym typeface="Arial"/>
              </a:defRPr>
            </a:lvl1pPr>
          </a:lstStyle>
          <a:p>
            <a:pPr/>
            <a:r>
              <a:t>300</a:t>
            </a:r>
          </a:p>
        </p:txBody>
      </p:sp>
      <p:sp>
        <p:nvSpPr>
          <p:cNvPr id="831" name="Shape 831"/>
          <p:cNvSpPr/>
          <p:nvPr/>
        </p:nvSpPr>
        <p:spPr>
          <a:xfrm>
            <a:off x="9114649" y="4287520"/>
            <a:ext cx="394110" cy="25922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800">
                <a:latin typeface="Arial"/>
                <a:ea typeface="Arial"/>
                <a:cs typeface="Arial"/>
                <a:sym typeface="Arial"/>
              </a:defRPr>
            </a:lvl1pPr>
          </a:lstStyle>
          <a:p>
            <a:pPr/>
            <a:r>
              <a:t>600</a:t>
            </a:r>
          </a:p>
        </p:txBody>
      </p:sp>
      <p:sp>
        <p:nvSpPr>
          <p:cNvPr id="832" name="Shape 832"/>
          <p:cNvSpPr/>
          <p:nvPr/>
        </p:nvSpPr>
        <p:spPr>
          <a:xfrm>
            <a:off x="5140959" y="7730631"/>
            <a:ext cx="2832585" cy="7667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800">
                <a:solidFill>
                  <a:srgbClr val="808080"/>
                </a:solidFill>
                <a:latin typeface="Arial"/>
                <a:ea typeface="Arial"/>
                <a:cs typeface="Arial"/>
                <a:sym typeface="Arial"/>
              </a:defRPr>
            </a:pPr>
            <a:r>
              <a:t>Descending limb is highly</a:t>
            </a:r>
            <a:br/>
            <a:r>
              <a:t>permeable to water but</a:t>
            </a:r>
            <a:br/>
            <a:r>
              <a:t>impermeable to solutes</a:t>
            </a:r>
          </a:p>
        </p:txBody>
      </p:sp>
      <p:sp>
        <p:nvSpPr>
          <p:cNvPr id="833" name="Shape 833"/>
          <p:cNvSpPr/>
          <p:nvPr/>
        </p:nvSpPr>
        <p:spPr>
          <a:xfrm>
            <a:off x="8681155" y="7730631"/>
            <a:ext cx="3458295" cy="78656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800">
                <a:solidFill>
                  <a:srgbClr val="808080"/>
                </a:solidFill>
                <a:latin typeface="Arial"/>
                <a:ea typeface="Arial"/>
                <a:cs typeface="Arial"/>
                <a:sym typeface="Arial"/>
              </a:defRPr>
            </a:pPr>
            <a:r>
              <a:t>Ascending limb is nearly</a:t>
            </a:r>
            <a:br/>
            <a:r>
              <a:t>impermeable to water but</a:t>
            </a:r>
            <a:br/>
            <a:r>
              <a:t>highly permeable to Na</a:t>
            </a:r>
            <a:r>
              <a:rPr b="0" baseline="30444">
                <a:latin typeface="Symbol"/>
                <a:ea typeface="Symbol"/>
                <a:cs typeface="Symbol"/>
                <a:sym typeface="Symbol"/>
              </a:rPr>
              <a:t>+</a:t>
            </a:r>
            <a:r>
              <a:t> and Cl</a:t>
            </a:r>
            <a:r>
              <a:rPr baseline="30444"/>
              <a:t>–</a:t>
            </a:r>
          </a:p>
        </p:txBody>
      </p:sp>
      <p:sp>
        <p:nvSpPr>
          <p:cNvPr id="834" name="Shape 834"/>
          <p:cNvSpPr/>
          <p:nvPr/>
        </p:nvSpPr>
        <p:spPr>
          <a:xfrm rot="16200000">
            <a:off x="2815186" y="4064987"/>
            <a:ext cx="3809679" cy="69342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5000"/>
              </a:lnSpc>
              <a:defRPr sz="2000">
                <a:latin typeface="Arial Black"/>
                <a:ea typeface="Arial Black"/>
                <a:cs typeface="Arial Black"/>
                <a:sym typeface="Arial Black"/>
              </a:defRPr>
            </a:pPr>
            <a:r>
              <a:t>Osmolarity of fluid inside</a:t>
            </a:r>
            <a:br/>
            <a:r>
              <a:t>loop of Henle (milliosmol/L)</a:t>
            </a:r>
          </a:p>
        </p:txBody>
      </p:sp>
      <p:sp>
        <p:nvSpPr>
          <p:cNvPr id="835" name="Shape 835"/>
          <p:cNvSpPr/>
          <p:nvPr/>
        </p:nvSpPr>
        <p:spPr>
          <a:xfrm>
            <a:off x="5177084" y="7669671"/>
            <a:ext cx="3142828" cy="13547"/>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836" name="Shape 836"/>
          <p:cNvSpPr/>
          <p:nvPr/>
        </p:nvSpPr>
        <p:spPr>
          <a:xfrm>
            <a:off x="8681155" y="7683217"/>
            <a:ext cx="2998330" cy="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837" name="Shape 837"/>
          <p:cNvSpPr/>
          <p:nvPr/>
        </p:nvSpPr>
        <p:spPr>
          <a:xfrm>
            <a:off x="10871200" y="1526257"/>
            <a:ext cx="158045" cy="30005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965" y="0"/>
                  <a:pt x="10800" y="84"/>
                  <a:pt x="10800" y="188"/>
                </a:cubicBezTo>
                <a:lnTo>
                  <a:pt x="10800" y="10612"/>
                </a:lnTo>
                <a:cubicBezTo>
                  <a:pt x="10800" y="10716"/>
                  <a:pt x="15635" y="10800"/>
                  <a:pt x="21600" y="10800"/>
                </a:cubicBezTo>
                <a:cubicBezTo>
                  <a:pt x="15635" y="10800"/>
                  <a:pt x="10800" y="10884"/>
                  <a:pt x="10800" y="10988"/>
                </a:cubicBezTo>
                <a:lnTo>
                  <a:pt x="10800" y="21412"/>
                </a:lnTo>
                <a:cubicBezTo>
                  <a:pt x="10800" y="21516"/>
                  <a:pt x="5965" y="21600"/>
                  <a:pt x="0" y="21600"/>
                </a:cubicBezTo>
              </a:path>
            </a:pathLst>
          </a:custGeom>
          <a:ln w="25400">
            <a:solidFill>
              <a:srgbClr val="000000"/>
            </a:solidFill>
          </a:ln>
        </p:spPr>
        <p:txBody>
          <a:bodyPr lIns="65023" tIns="65023" rIns="65023" bIns="65023" anchor="ctr"/>
          <a:lstStyle/>
          <a:p>
            <a:pPr algn="l" defTabSz="1300480">
              <a:defRPr sz="3400">
                <a:latin typeface="Arial"/>
                <a:ea typeface="Arial"/>
                <a:cs typeface="Arial"/>
                <a:sym typeface="Arial"/>
              </a:defRPr>
            </a:pPr>
          </a:p>
        </p:txBody>
      </p:sp>
      <p:sp>
        <p:nvSpPr>
          <p:cNvPr id="838" name="Shape 838"/>
          <p:cNvSpPr/>
          <p:nvPr/>
        </p:nvSpPr>
        <p:spPr>
          <a:xfrm>
            <a:off x="10884746" y="4973884"/>
            <a:ext cx="169334" cy="15036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965" y="0"/>
                  <a:pt x="10800" y="185"/>
                  <a:pt x="10800" y="413"/>
                </a:cubicBezTo>
                <a:lnTo>
                  <a:pt x="10800" y="10387"/>
                </a:lnTo>
                <a:cubicBezTo>
                  <a:pt x="10800" y="10615"/>
                  <a:pt x="15635" y="10800"/>
                  <a:pt x="21600" y="10800"/>
                </a:cubicBezTo>
                <a:cubicBezTo>
                  <a:pt x="15635" y="10800"/>
                  <a:pt x="10800" y="10985"/>
                  <a:pt x="10800" y="11213"/>
                </a:cubicBezTo>
                <a:lnTo>
                  <a:pt x="10800" y="21187"/>
                </a:lnTo>
                <a:cubicBezTo>
                  <a:pt x="10800" y="21415"/>
                  <a:pt x="5965" y="21600"/>
                  <a:pt x="0" y="21600"/>
                </a:cubicBezTo>
              </a:path>
            </a:pathLst>
          </a:custGeom>
          <a:ln w="25400">
            <a:solidFill>
              <a:srgbClr val="000000"/>
            </a:solidFill>
          </a:ln>
        </p:spPr>
        <p:txBody>
          <a:bodyPr lIns="65023" tIns="65023" rIns="65023" bIns="65023" anchor="ctr"/>
          <a:lstStyle/>
          <a:p>
            <a:pPr algn="l" defTabSz="1300480">
              <a:defRPr sz="3400">
                <a:latin typeface="Arial"/>
                <a:ea typeface="Arial"/>
                <a:cs typeface="Arial"/>
                <a:sym typeface="Arial"/>
              </a:defRPr>
            </a:pPr>
          </a:p>
        </p:txBody>
      </p:sp>
      <p:sp>
        <p:nvSpPr>
          <p:cNvPr id="839" name="Shape 839"/>
          <p:cNvSpPr/>
          <p:nvPr/>
        </p:nvSpPr>
        <p:spPr>
          <a:xfrm rot="5400000">
            <a:off x="6136640" y="6712373"/>
            <a:ext cx="1300481" cy="6141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9671"/>
                  <a:pt x="21600" y="21600"/>
                </a:cubicBezTo>
              </a:path>
            </a:pathLst>
          </a:custGeom>
          <a:ln w="25400">
            <a:solidFill>
              <a:srgbClr val="808080"/>
            </a:solidFill>
            <a:prstDash val="sysDot"/>
            <a:headEnd type="triangle"/>
          </a:ln>
        </p:spPr>
        <p:txBody>
          <a:bodyPr lIns="65023" tIns="65023" rIns="65023" bIns="65023" anchor="ctr"/>
          <a:lstStyle/>
          <a:p>
            <a:pPr algn="l" defTabSz="1300480">
              <a:defRPr sz="3400">
                <a:latin typeface="Arial"/>
                <a:ea typeface="Arial"/>
                <a:cs typeface="Arial"/>
                <a:sym typeface="Arial"/>
              </a:defRPr>
            </a:pPr>
          </a:p>
        </p:txBody>
      </p:sp>
      <p:sp>
        <p:nvSpPr>
          <p:cNvPr id="840" name="Shape 840"/>
          <p:cNvSpPr/>
          <p:nvPr/>
        </p:nvSpPr>
        <p:spPr>
          <a:xfrm flipH="1" rot="16200000">
            <a:off x="9188026" y="6695440"/>
            <a:ext cx="1361441" cy="6141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9671"/>
                  <a:pt x="21600" y="21600"/>
                </a:cubicBezTo>
              </a:path>
            </a:pathLst>
          </a:custGeom>
          <a:ln w="25400">
            <a:solidFill>
              <a:srgbClr val="808080"/>
            </a:solidFill>
            <a:prstDash val="sysDot"/>
            <a:headEnd type="triangle"/>
          </a:ln>
        </p:spPr>
        <p:txBody>
          <a:bodyPr lIns="65023" tIns="65023" rIns="65023" bIns="65023" anchor="ctr"/>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01.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44" name="Shape 844"/>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A Comprehensive View of the Loop of Henle</a:t>
            </a:r>
          </a:p>
        </p:txBody>
      </p:sp>
      <p:sp>
        <p:nvSpPr>
          <p:cNvPr id="845" name="Shape 845"/>
          <p:cNvSpPr/>
          <p:nvPr>
            <p:ph type="body" idx="4294967295"/>
          </p:nvPr>
        </p:nvSpPr>
        <p:spPr>
          <a:xfrm>
            <a:off x="205457" y="1819768"/>
            <a:ext cx="12444873" cy="754097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As fluid flows down the descending limb, the fluid inside the loop loses water to the tissue surrounding the nephron</a:t>
            </a:r>
          </a:p>
          <a:p>
            <a:pPr lvl="1" marL="831361" indent="-386861" defTabSz="1300480">
              <a:spcBef>
                <a:spcPts val="800"/>
              </a:spcBef>
              <a:buClr>
                <a:srgbClr val="9D002D"/>
              </a:buClr>
              <a:buSzPct val="100000"/>
              <a:buChar char="–"/>
              <a:defRPr>
                <a:latin typeface="Arial"/>
                <a:ea typeface="Arial"/>
                <a:cs typeface="Arial"/>
                <a:sym typeface="Arial"/>
              </a:defRPr>
            </a:pPr>
            <a:r>
              <a:t>This movement of water is passive, down its osmotic gradient</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At the bottom of the loop, the fluids inside and outside the nephron have high osmolarity</a:t>
            </a:r>
          </a:p>
          <a:p>
            <a:pPr lvl="1" marL="831361" indent="-386861" defTabSz="1300480">
              <a:spcBef>
                <a:spcPts val="800"/>
              </a:spcBef>
              <a:buClr>
                <a:srgbClr val="9D002D"/>
              </a:buClr>
              <a:buSzPct val="100000"/>
              <a:buChar char="–"/>
              <a:defRPr>
                <a:latin typeface="Arial"/>
                <a:ea typeface="Arial"/>
                <a:cs typeface="Arial"/>
                <a:sym typeface="Arial"/>
              </a:defRPr>
            </a:pPr>
            <a:r>
              <a:t>The filtrate does not continue to lose water, because the membrane is nearly impermeable to water</a:t>
            </a:r>
          </a:p>
        </p:txBody>
      </p:sp>
      <p:sp>
        <p:nvSpPr>
          <p:cNvPr id="846" name="Shape 846"/>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02.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48" name="Shape 848"/>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A Comprehensive View of the Loop of Henle</a:t>
            </a:r>
          </a:p>
        </p:txBody>
      </p:sp>
      <p:sp>
        <p:nvSpPr>
          <p:cNvPr id="849" name="Shape 849"/>
          <p:cNvSpPr/>
          <p:nvPr>
            <p:ph type="body" idx="4294967295"/>
          </p:nvPr>
        </p:nvSpPr>
        <p:spPr>
          <a:xfrm>
            <a:off x="205457" y="1819768"/>
            <a:ext cx="12444873" cy="7468731"/>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fluid inside the nephron begins to lose Na</a:t>
            </a:r>
            <a:r>
              <a:rPr baseline="30526"/>
              <a:t>+</a:t>
            </a:r>
            <a:r>
              <a:t> and Cl</a:t>
            </a:r>
            <a:r>
              <a:rPr baseline="30526"/>
              <a:t>–</a:t>
            </a:r>
            <a:r>
              <a:t> in the thin ascending limb</a:t>
            </a:r>
          </a:p>
          <a:p>
            <a:pPr lvl="1" marL="831361" indent="-386861" defTabSz="1300480">
              <a:spcBef>
                <a:spcPts val="800"/>
              </a:spcBef>
              <a:buClr>
                <a:srgbClr val="9D002D"/>
              </a:buClr>
              <a:buSzPct val="100000"/>
              <a:buChar char="–"/>
              <a:defRPr>
                <a:latin typeface="Arial"/>
                <a:ea typeface="Arial"/>
                <a:cs typeface="Arial"/>
                <a:sym typeface="Arial"/>
              </a:defRPr>
            </a:pPr>
            <a:r>
              <a:t>These ions move out of the loop passively along their concentration gradients</a:t>
            </a:r>
          </a:p>
        </p:txBody>
      </p:sp>
      <p:sp>
        <p:nvSpPr>
          <p:cNvPr id="850" name="Shape 850"/>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03.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52" name="Shape 852"/>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Maintaining the Osmotic Gradient</a:t>
            </a:r>
          </a:p>
        </p:txBody>
      </p:sp>
      <p:sp>
        <p:nvSpPr>
          <p:cNvPr id="853" name="Shape 853"/>
          <p:cNvSpPr/>
          <p:nvPr>
            <p:ph type="body" idx="4294967295"/>
          </p:nvPr>
        </p:nvSpPr>
        <p:spPr>
          <a:xfrm>
            <a:off x="205457" y="1819768"/>
            <a:ext cx="12492286"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In the thick ascending limb, where the osmolarity of the surrounding solution is low, additional Na</a:t>
            </a:r>
            <a:r>
              <a:rPr baseline="30526"/>
              <a:t>+</a:t>
            </a:r>
            <a:r>
              <a:t> and </a:t>
            </a:r>
            <a:br/>
            <a:r>
              <a:t>Cl</a:t>
            </a:r>
            <a:r>
              <a:rPr baseline="30526"/>
              <a:t>–</a:t>
            </a:r>
            <a:r>
              <a:t> ions are actively transported out of the nephron</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countercurrent flow of material is self reinforcing—the presence of an osmotic gradient stimulates water and ion flows that in turn maintain the osmotic gradient</a:t>
            </a:r>
          </a:p>
        </p:txBody>
      </p:sp>
      <p:sp>
        <p:nvSpPr>
          <p:cNvPr id="854" name="Shape 854"/>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04.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56" name="Shape 856"/>
          <p:cNvSpPr/>
          <p:nvPr/>
        </p:nvSpPr>
        <p:spPr>
          <a:xfrm>
            <a:off x="90310" y="219004"/>
            <a:ext cx="12128784" cy="62396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defTabSz="1167271">
              <a:defRPr b="1" sz="4400">
                <a:solidFill>
                  <a:srgbClr val="9D002D"/>
                </a:solidFill>
                <a:latin typeface="Times New Roman"/>
                <a:ea typeface="Times New Roman"/>
                <a:cs typeface="Times New Roman"/>
                <a:sym typeface="Times New Roman"/>
              </a:defRPr>
            </a:lvl1pPr>
          </a:lstStyle>
          <a:p>
            <a:pPr/>
            <a:r>
              <a:t>How the Kidney Works</a:t>
            </a:r>
          </a:p>
        </p:txBody>
      </p:sp>
      <p:sp>
        <p:nvSpPr>
          <p:cNvPr id="857" name="Shape 857"/>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pic>
        <p:nvPicPr>
          <p:cNvPr id="858" name="Freeman_btn_Blacktxt.png">
            <a:hlinkClick r:id="rId2" invalidUrl="" action="" tgtFrame="" tooltip="" history="1" highlightClick="0" endSnd="0"/>
          </p:cNvPr>
          <p:cNvPicPr>
            <a:picLocks noChangeAspect="1"/>
          </p:cNvPicPr>
          <p:nvPr/>
        </p:nvPicPr>
        <p:blipFill>
          <a:blip r:embed="rId3">
            <a:extLst/>
          </a:blip>
          <a:stretch>
            <a:fillRect/>
          </a:stretch>
        </p:blipFill>
        <p:spPr>
          <a:xfrm>
            <a:off x="2219395" y="4305582"/>
            <a:ext cx="1797192" cy="889565"/>
          </a:xfrm>
          <a:prstGeom prst="rect">
            <a:avLst/>
          </a:prstGeom>
          <a:ln w="12700">
            <a:miter lim="400000"/>
          </a:ln>
        </p:spPr>
      </p:pic>
      <p:sp>
        <p:nvSpPr>
          <p:cNvPr id="859" name="Shape 859"/>
          <p:cNvSpPr/>
          <p:nvPr/>
        </p:nvSpPr>
        <p:spPr>
          <a:xfrm>
            <a:off x="4084320" y="4497493"/>
            <a:ext cx="5683471" cy="4983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650240">
              <a:defRPr sz="2400">
                <a:latin typeface="Tahoma"/>
                <a:ea typeface="Tahoma"/>
                <a:cs typeface="Tahoma"/>
                <a:sym typeface="Tahoma"/>
              </a:defRPr>
            </a:lvl1pPr>
          </a:lstStyle>
          <a:p>
            <a:pPr/>
            <a:r>
              <a:t>BLAST Animation: How the Kidney Works</a:t>
            </a:r>
          </a:p>
        </p:txBody>
      </p:sp>
    </p:spTree>
  </p:cSld>
  <p:clrMapOvr>
    <a:masterClrMapping/>
  </p:clrMapOvr>
  <p:transition xmlns:p14="http://schemas.microsoft.com/office/powerpoint/2010/main" spd="med" advClick="1" p14:dur="1000"/>
</p:sld>
</file>

<file path=ppt/slides/slide105.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61" name="Shape 861"/>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Role of the Vasa Recta</a:t>
            </a:r>
          </a:p>
        </p:txBody>
      </p:sp>
      <p:sp>
        <p:nvSpPr>
          <p:cNvPr id="862" name="Shape 862"/>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water and salt that move out of the loop quickly diffuse into the </a:t>
            </a:r>
            <a:r>
              <a:rPr b="1"/>
              <a:t>vasa recta</a:t>
            </a:r>
            <a:endParaRPr b="1"/>
          </a:p>
          <a:p>
            <a:pPr lvl="1" marL="831361" indent="-386861" defTabSz="1300480">
              <a:spcBef>
                <a:spcPts val="800"/>
              </a:spcBef>
              <a:buClr>
                <a:srgbClr val="9D002D"/>
              </a:buClr>
              <a:buSzPct val="100000"/>
              <a:buChar char="–"/>
              <a:defRPr>
                <a:latin typeface="Arial"/>
                <a:ea typeface="Arial"/>
                <a:cs typeface="Arial"/>
                <a:sym typeface="Arial"/>
              </a:defRPr>
            </a:pPr>
            <a:r>
              <a:t>The </a:t>
            </a:r>
            <a:r>
              <a:rPr b="1"/>
              <a:t>vasa recta </a:t>
            </a:r>
            <a:r>
              <a:t>is the associated network of blood vessels found at the bottom of the nephron</a:t>
            </a:r>
          </a:p>
          <a:p>
            <a:pPr lvl="1" marL="831361" indent="-386861" defTabSz="1300480">
              <a:spcBef>
                <a:spcPts val="800"/>
              </a:spcBef>
              <a:buClr>
                <a:srgbClr val="9D002D"/>
              </a:buClr>
              <a:buSzPct val="100000"/>
              <a:buChar char="–"/>
              <a:defRPr>
                <a:latin typeface="Arial"/>
                <a:ea typeface="Arial"/>
                <a:cs typeface="Arial"/>
                <a:sym typeface="Arial"/>
              </a:defRPr>
            </a:pPr>
            <a:r>
              <a:t>Water and salt diffuse from the loop and into the vasa recta</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As a result, water and electrolytes are returned to the body</a:t>
            </a:r>
          </a:p>
        </p:txBody>
      </p:sp>
      <p:sp>
        <p:nvSpPr>
          <p:cNvPr id="863" name="Shape 863"/>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06.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pic>
        <p:nvPicPr>
          <p:cNvPr id="865" name="43_16_loop_blood_supply_U.jpg"/>
          <p:cNvPicPr>
            <a:picLocks noChangeAspect="1"/>
          </p:cNvPicPr>
          <p:nvPr/>
        </p:nvPicPr>
        <p:blipFill>
          <a:blip r:embed="rId3">
            <a:extLst/>
          </a:blip>
          <a:srcRect l="0" t="0" r="0" b="2899"/>
          <a:stretch>
            <a:fillRect/>
          </a:stretch>
        </p:blipFill>
        <p:spPr>
          <a:xfrm>
            <a:off x="3097670" y="943750"/>
            <a:ext cx="6807201" cy="7635806"/>
          </a:xfrm>
          <a:prstGeom prst="rect">
            <a:avLst/>
          </a:prstGeom>
          <a:ln w="12700">
            <a:miter lim="400000"/>
          </a:ln>
        </p:spPr>
      </p:pic>
      <p:sp>
        <p:nvSpPr>
          <p:cNvPr id="866" name="Shape 866"/>
          <p:cNvSpPr/>
          <p:nvPr>
            <p:ph type="title" idx="4294967295"/>
          </p:nvPr>
        </p:nvSpPr>
        <p:spPr>
          <a:xfrm>
            <a:off x="27093" y="-1"/>
            <a:ext cx="5644445"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43.16</a:t>
            </a:r>
          </a:p>
        </p:txBody>
      </p:sp>
      <p:sp>
        <p:nvSpPr>
          <p:cNvPr id="867" name="Shape 867"/>
          <p:cNvSpPr/>
          <p:nvPr/>
        </p:nvSpPr>
        <p:spPr>
          <a:xfrm>
            <a:off x="3154115" y="1995875"/>
            <a:ext cx="927547" cy="68394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400">
                <a:latin typeface="Arial"/>
                <a:ea typeface="Arial"/>
                <a:cs typeface="Arial"/>
                <a:sym typeface="Arial"/>
              </a:defRPr>
            </a:pPr>
            <a:r>
              <a:t>Blood</a:t>
            </a:r>
            <a:br/>
            <a:r>
              <a:t>enters</a:t>
            </a:r>
          </a:p>
        </p:txBody>
      </p:sp>
      <p:sp>
        <p:nvSpPr>
          <p:cNvPr id="868" name="Shape 868"/>
          <p:cNvSpPr/>
          <p:nvPr/>
        </p:nvSpPr>
        <p:spPr>
          <a:xfrm>
            <a:off x="6913315" y="5515751"/>
            <a:ext cx="2756347" cy="136058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400">
                <a:solidFill>
                  <a:srgbClr val="808080"/>
                </a:solidFill>
                <a:latin typeface="Arial"/>
                <a:ea typeface="Arial"/>
                <a:cs typeface="Arial"/>
                <a:sym typeface="Arial"/>
              </a:defRPr>
            </a:pPr>
            <a:r>
              <a:t>Blood vessels</a:t>
            </a:r>
            <a:br/>
            <a:r>
              <a:t>called the vasa</a:t>
            </a:r>
            <a:br/>
            <a:r>
              <a:t>recta run along the</a:t>
            </a:r>
            <a:br/>
            <a:r>
              <a:t>loop of Henle</a:t>
            </a:r>
          </a:p>
        </p:txBody>
      </p:sp>
      <p:sp>
        <p:nvSpPr>
          <p:cNvPr id="869" name="Shape 869"/>
          <p:cNvSpPr/>
          <p:nvPr/>
        </p:nvSpPr>
        <p:spPr>
          <a:xfrm>
            <a:off x="6926862" y="5467886"/>
            <a:ext cx="2178757" cy="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870" name="Shape 870"/>
          <p:cNvSpPr/>
          <p:nvPr/>
        </p:nvSpPr>
        <p:spPr>
          <a:xfrm>
            <a:off x="7116515" y="4687146"/>
            <a:ext cx="722490" cy="7586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929" y="0"/>
                  <a:pt x="21600" y="9671"/>
                  <a:pt x="21600" y="21600"/>
                </a:cubicBezTo>
              </a:path>
            </a:pathLst>
          </a:custGeom>
          <a:ln w="25400">
            <a:solidFill>
              <a:srgbClr val="808080"/>
            </a:solidFill>
            <a:prstDash val="sysDot"/>
            <a:headEnd type="triangle"/>
          </a:ln>
        </p:spPr>
        <p:txBody>
          <a:bodyPr lIns="65023" tIns="65023" rIns="65023" bIns="65023" anchor="ctr"/>
          <a:lstStyle/>
          <a:p>
            <a:pPr algn="l" defTabSz="1300480">
              <a:defRPr sz="3400">
                <a:latin typeface="Arial"/>
                <a:ea typeface="Arial"/>
                <a:cs typeface="Arial"/>
                <a:sym typeface="Arial"/>
              </a:defRPr>
            </a:pPr>
          </a:p>
        </p:txBody>
      </p:sp>
      <p:sp>
        <p:nvSpPr>
          <p:cNvPr id="871" name="Shape 871"/>
          <p:cNvSpPr/>
          <p:nvPr/>
        </p:nvSpPr>
        <p:spPr>
          <a:xfrm>
            <a:off x="3163146" y="3729848"/>
            <a:ext cx="944961" cy="68394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400">
                <a:latin typeface="Arial"/>
                <a:ea typeface="Arial"/>
                <a:cs typeface="Arial"/>
                <a:sym typeface="Arial"/>
              </a:defRPr>
            </a:pPr>
            <a:r>
              <a:t>Blood</a:t>
            </a:r>
            <a:br/>
            <a:r>
              <a:t>leaves</a:t>
            </a:r>
          </a:p>
        </p:txBody>
      </p:sp>
    </p:spTree>
  </p:cSld>
  <p:clrMapOvr>
    <a:masterClrMapping/>
  </p:clrMapOvr>
  <p:transition xmlns:p14="http://schemas.microsoft.com/office/powerpoint/2010/main" spd="med" advClick="1" p14:dur="1000"/>
</p:sld>
</file>

<file path=ppt/slides/slide107.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75" name="Shape 875"/>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Collecting Duct Leaks Urea</a:t>
            </a:r>
          </a:p>
        </p:txBody>
      </p:sp>
      <p:sp>
        <p:nvSpPr>
          <p:cNvPr id="876" name="Shape 876"/>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osmotic gradient is established in part by the nephron’s final portion—the </a:t>
            </a:r>
            <a:r>
              <a:rPr b="1"/>
              <a:t>collecting duct</a:t>
            </a:r>
            <a:endParaRPr b="1"/>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Urea diffuses out of the innermost section of the collecting duct, creating the steep osmotic gradient of the space surrounding the nephron—high in the inner medulla and low in the outer medulla</a:t>
            </a:r>
          </a:p>
        </p:txBody>
      </p:sp>
      <p:sp>
        <p:nvSpPr>
          <p:cNvPr id="877" name="Shape 877"/>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08.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79" name="Shape 879"/>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Regulating Water and Electrolyte Balance</a:t>
            </a:r>
          </a:p>
        </p:txBody>
      </p:sp>
      <p:sp>
        <p:nvSpPr>
          <p:cNvPr id="880" name="Shape 880"/>
          <p:cNvSpPr/>
          <p:nvPr>
            <p:ph type="body" idx="4294967295"/>
          </p:nvPr>
        </p:nvSpPr>
        <p:spPr>
          <a:xfrm>
            <a:off x="205457" y="1819768"/>
            <a:ext cx="12480997" cy="7450668"/>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Once filtrate has passed through the loop of Henle, it enters the </a:t>
            </a:r>
            <a:r>
              <a:rPr b="1"/>
              <a:t>distal tubule</a:t>
            </a:r>
            <a:endParaRPr b="1"/>
          </a:p>
          <a:p>
            <a:pPr lvl="1" marL="831361" indent="-386861" defTabSz="1300480">
              <a:spcBef>
                <a:spcPts val="800"/>
              </a:spcBef>
              <a:buClr>
                <a:srgbClr val="9D002D"/>
              </a:buClr>
              <a:buSzPct val="100000"/>
              <a:buChar char="–"/>
              <a:defRPr>
                <a:latin typeface="Arial"/>
                <a:ea typeface="Arial"/>
                <a:cs typeface="Arial"/>
                <a:sym typeface="Arial"/>
              </a:defRPr>
            </a:pPr>
            <a:r>
              <a:t>This fluid is slightly hypotonic to blood, and the solutes it contains are mainly urea and other waste products</a:t>
            </a:r>
          </a:p>
          <a:p>
            <a:pPr lvl="1" marL="831361" indent="-386861" defTabSz="1300480">
              <a:spcBef>
                <a:spcPts val="800"/>
              </a:spcBef>
              <a:buClr>
                <a:srgbClr val="9D002D"/>
              </a:buClr>
              <a:buSzPct val="100000"/>
              <a:buChar char="–"/>
              <a:defRPr>
                <a:latin typeface="Arial"/>
                <a:ea typeface="Arial"/>
                <a:cs typeface="Arial"/>
                <a:sym typeface="Arial"/>
              </a:defRPr>
            </a:pPr>
            <a:r>
              <a:t>The distal tubule lies between the proximal tubule and the blood vessels that surround the major portion of the nephron</a:t>
            </a:r>
          </a:p>
          <a:p>
            <a:pPr lvl="1" marL="831361" indent="-386861" defTabSz="1300480">
              <a:spcBef>
                <a:spcPts val="800"/>
              </a:spcBef>
              <a:buClr>
                <a:srgbClr val="9D002D"/>
              </a:buClr>
              <a:buSzPct val="100000"/>
              <a:buChar char="–"/>
              <a:defRPr>
                <a:latin typeface="Arial"/>
                <a:ea typeface="Arial"/>
                <a:cs typeface="Arial"/>
                <a:sym typeface="Arial"/>
              </a:defRPr>
            </a:pPr>
            <a:r>
              <a:t>The distal tubule empties urea into the ureter</a:t>
            </a:r>
          </a:p>
        </p:txBody>
      </p:sp>
      <p:sp>
        <p:nvSpPr>
          <p:cNvPr id="881" name="Shape 881"/>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09.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83" name="Shape 883"/>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Regulating Water and Electrolyte Balance</a:t>
            </a:r>
          </a:p>
        </p:txBody>
      </p:sp>
      <p:sp>
        <p:nvSpPr>
          <p:cNvPr id="884" name="Shape 884"/>
          <p:cNvSpPr/>
          <p:nvPr>
            <p:ph type="body" idx="4294967295"/>
          </p:nvPr>
        </p:nvSpPr>
        <p:spPr>
          <a:xfrm>
            <a:off x="205457" y="1819768"/>
            <a:ext cx="12480997" cy="6836553"/>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fluid that enters the distal tubule is relatively constant in composition over time</a:t>
            </a:r>
          </a:p>
          <a:p>
            <a:pPr lvl="1" marL="831361" indent="-386861" defTabSz="1300480">
              <a:spcBef>
                <a:spcPts val="800"/>
              </a:spcBef>
              <a:buClr>
                <a:srgbClr val="9D002D"/>
              </a:buClr>
              <a:buSzPct val="100000"/>
              <a:buChar char="–"/>
              <a:defRPr>
                <a:latin typeface="Arial"/>
                <a:ea typeface="Arial"/>
                <a:cs typeface="Arial"/>
                <a:sym typeface="Arial"/>
              </a:defRPr>
            </a:pPr>
            <a:r>
              <a:t>In contrast, the urine that leaves the collecting duct </a:t>
            </a:r>
            <a:br/>
            <a:r>
              <a:t>is highly variable in osmolarity and in Na</a:t>
            </a:r>
            <a:r>
              <a:rPr baseline="30555"/>
              <a:t>+</a:t>
            </a:r>
            <a:r>
              <a:t> and Cl</a:t>
            </a:r>
            <a:r>
              <a:rPr baseline="30555"/>
              <a:t>–</a:t>
            </a:r>
            <a:r>
              <a:t> concentration</a:t>
            </a:r>
          </a:p>
        </p:txBody>
      </p:sp>
      <p:sp>
        <p:nvSpPr>
          <p:cNvPr id="885" name="Shape 885"/>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1.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216" name="Shape 216"/>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Osmoregulation and Solute Concentration</a:t>
            </a:r>
          </a:p>
        </p:txBody>
      </p:sp>
      <p:sp>
        <p:nvSpPr>
          <p:cNvPr id="217" name="Shape 217"/>
          <p:cNvSpPr/>
          <p:nvPr>
            <p:ph type="body" idx="4294967295"/>
          </p:nvPr>
        </p:nvSpPr>
        <p:spPr>
          <a:xfrm>
            <a:off x="205457" y="1819768"/>
            <a:ext cx="12112979" cy="766289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Dissolved substances, or </a:t>
            </a:r>
            <a:r>
              <a:rPr b="1"/>
              <a:t>solutes</a:t>
            </a:r>
            <a:r>
              <a:t>, move down their </a:t>
            </a:r>
            <a:r>
              <a:rPr b="1"/>
              <a:t>concentration gradients</a:t>
            </a:r>
            <a:r>
              <a:t> across a </a:t>
            </a:r>
            <a:r>
              <a:rPr b="1"/>
              <a:t>selectively permeable membrane </a:t>
            </a:r>
            <a:r>
              <a:t>via diffusion</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Solution </a:t>
            </a:r>
            <a:r>
              <a:rPr b="1"/>
              <a:t>osmolarity</a:t>
            </a:r>
            <a:r>
              <a:t>—the concentration of dissolved substances in a solution, measured in moles per liter</a:t>
            </a:r>
          </a:p>
        </p:txBody>
      </p:sp>
      <p:sp>
        <p:nvSpPr>
          <p:cNvPr id="218" name="Shape 218"/>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10.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87" name="Shape 887"/>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Urine Formation Is under Hormonal Control</a:t>
            </a:r>
          </a:p>
        </p:txBody>
      </p:sp>
      <p:sp>
        <p:nvSpPr>
          <p:cNvPr id="888" name="Shape 888"/>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activity of the distal tubule and collecting duct is highly regulated and altered in response to osmotic stress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amount of Na</a:t>
            </a:r>
            <a:r>
              <a:rPr baseline="30526"/>
              <a:t>+</a:t>
            </a:r>
            <a:r>
              <a:t>, Cl</a:t>
            </a:r>
            <a:r>
              <a:rPr baseline="30526"/>
              <a:t>–</a:t>
            </a:r>
            <a:r>
              <a:t>, and water that is reabsorbed in the distal tubule and in the collecting duct varies with the animal’s condition</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Changes in the distal tubule and collecting duct are controlled by hormones</a:t>
            </a:r>
          </a:p>
        </p:txBody>
      </p:sp>
      <p:sp>
        <p:nvSpPr>
          <p:cNvPr id="889" name="Shape 889"/>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11.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91" name="Shape 891"/>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Urine Formation Is under Hormonal Control</a:t>
            </a:r>
          </a:p>
        </p:txBody>
      </p:sp>
      <p:sp>
        <p:nvSpPr>
          <p:cNvPr id="892" name="Shape 892"/>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If Na</a:t>
            </a:r>
            <a:r>
              <a:rPr baseline="30526"/>
              <a:t>+</a:t>
            </a:r>
            <a:r>
              <a:t> levels in the blood are low, the adrenal glands release the hormone </a:t>
            </a:r>
            <a:r>
              <a:rPr b="1"/>
              <a:t>aldosterone</a:t>
            </a:r>
            <a:r>
              <a:t>, which leads to activation of sodium pumps and reabsorption of Na </a:t>
            </a:r>
            <a:br/>
            <a:r>
              <a:t>in the distal tubule</a:t>
            </a:r>
          </a:p>
          <a:p>
            <a:pPr lvl="1" marL="831361" indent="-386861" defTabSz="1300480">
              <a:spcBef>
                <a:spcPts val="800"/>
              </a:spcBef>
              <a:buClr>
                <a:srgbClr val="9D002D"/>
              </a:buClr>
              <a:buSzPct val="100000"/>
              <a:buChar char="–"/>
              <a:defRPr>
                <a:latin typeface="Arial"/>
                <a:ea typeface="Arial"/>
                <a:cs typeface="Arial"/>
                <a:sym typeface="Arial"/>
              </a:defRPr>
            </a:pPr>
            <a:r>
              <a:t>Aldosterone saves sodium</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If an individual is dehydrated, the brain releases </a:t>
            </a:r>
            <a:r>
              <a:rPr b="1"/>
              <a:t>antidiuretic hormone</a:t>
            </a:r>
            <a:r>
              <a:t> (</a:t>
            </a:r>
            <a:r>
              <a:rPr b="1"/>
              <a:t>ADH</a:t>
            </a:r>
            <a:r>
              <a:t>, also referred to as vasopressin or arginine vasopressin)</a:t>
            </a:r>
          </a:p>
          <a:p>
            <a:pPr lvl="1" marL="831361" indent="-386861" defTabSz="1300480">
              <a:spcBef>
                <a:spcPts val="800"/>
              </a:spcBef>
              <a:buClr>
                <a:srgbClr val="9D002D"/>
              </a:buClr>
              <a:buSzPct val="100000"/>
              <a:buChar char="–"/>
              <a:defRPr>
                <a:latin typeface="Arial"/>
                <a:ea typeface="Arial"/>
                <a:cs typeface="Arial"/>
                <a:sym typeface="Arial"/>
              </a:defRPr>
            </a:pPr>
            <a:r>
              <a:t>ADH saves water</a:t>
            </a:r>
          </a:p>
        </p:txBody>
      </p:sp>
      <p:sp>
        <p:nvSpPr>
          <p:cNvPr id="893" name="Shape 893"/>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12.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95" name="Shape 895"/>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How Does ADH Work?</a:t>
            </a:r>
          </a:p>
        </p:txBody>
      </p:sp>
      <p:sp>
        <p:nvSpPr>
          <p:cNvPr id="896" name="Shape 896"/>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ADH has two important effects on epithelial cells in the collecting duct:</a:t>
            </a:r>
            <a:endParaRPr sz="2800"/>
          </a:p>
          <a:p>
            <a:pPr lvl="1" marL="954453" indent="-509953" defTabSz="1300480">
              <a:spcBef>
                <a:spcPts val="800"/>
              </a:spcBef>
              <a:buClr>
                <a:srgbClr val="000000"/>
              </a:buClr>
              <a:buSzPct val="100000"/>
              <a:buAutoNum type="arabicPeriod" startAt="1"/>
              <a:defRPr>
                <a:latin typeface="Arial"/>
                <a:ea typeface="Arial"/>
                <a:cs typeface="Arial"/>
                <a:sym typeface="Arial"/>
              </a:defRPr>
            </a:pPr>
            <a:r>
              <a:t>ADH triggers the insertion of aquaporins into the apical membrane</a:t>
            </a:r>
          </a:p>
          <a:p>
            <a:pPr lvl="2" indent="-431800" defTabSz="1300480">
              <a:spcBef>
                <a:spcPts val="800"/>
              </a:spcBef>
              <a:buClr>
                <a:srgbClr val="9D002D"/>
              </a:buClr>
              <a:buSzPct val="100000"/>
              <a:buChar char="–"/>
              <a:defRPr sz="3400">
                <a:latin typeface="Arial"/>
                <a:ea typeface="Arial"/>
                <a:cs typeface="Arial"/>
                <a:sym typeface="Arial"/>
              </a:defRPr>
            </a:pPr>
            <a:r>
              <a:t>As a result, cells become much more permeable to water and large amounts of water are reabsorbed</a:t>
            </a:r>
            <a:endParaRPr sz="1200"/>
          </a:p>
          <a:p>
            <a:pPr lvl="1" marL="954453" indent="-509953" defTabSz="1300480">
              <a:spcBef>
                <a:spcPts val="800"/>
              </a:spcBef>
              <a:buClr>
                <a:srgbClr val="000000"/>
              </a:buClr>
              <a:buSzPct val="100000"/>
              <a:buAutoNum type="arabicPeriod" startAt="1"/>
              <a:defRPr>
                <a:latin typeface="Arial"/>
                <a:ea typeface="Arial"/>
                <a:cs typeface="Arial"/>
                <a:sym typeface="Arial"/>
              </a:defRPr>
            </a:pPr>
            <a:r>
              <a:t>ADH increases permeability to urea, which increases the osmolarity of the surrounding fluid and thus water loss from the filtrate</a:t>
            </a:r>
          </a:p>
        </p:txBody>
      </p:sp>
      <p:sp>
        <p:nvSpPr>
          <p:cNvPr id="897" name="Shape 897"/>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13.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99" name="Shape 899"/>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How Does ADH Work?</a:t>
            </a:r>
          </a:p>
        </p:txBody>
      </p:sp>
      <p:sp>
        <p:nvSpPr>
          <p:cNvPr id="900" name="Shape 900"/>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Water leaves the collecting duct passively—following the concentration gradient maintained by the loop of Henle</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When ADH is present, water is conserved and urine is strongly hypertonic relative to blood</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When ADH is absent, few aquaporins are found in the collecting duct epithelium, leaving it relatively impermeable to water and resulting in hypotonic urine</a:t>
            </a:r>
          </a:p>
        </p:txBody>
      </p:sp>
      <p:sp>
        <p:nvSpPr>
          <p:cNvPr id="901" name="Shape 901"/>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14.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pic>
        <p:nvPicPr>
          <p:cNvPr id="903" name="43_17_collecting_duct_U.jpg"/>
          <p:cNvPicPr>
            <a:picLocks noChangeAspect="1"/>
          </p:cNvPicPr>
          <p:nvPr/>
        </p:nvPicPr>
        <p:blipFill>
          <a:blip r:embed="rId3">
            <a:extLst/>
          </a:blip>
          <a:srcRect l="0" t="0" r="0" b="3713"/>
          <a:stretch>
            <a:fillRect/>
          </a:stretch>
        </p:blipFill>
        <p:spPr>
          <a:xfrm>
            <a:off x="422204" y="2111022"/>
            <a:ext cx="12158135" cy="5326098"/>
          </a:xfrm>
          <a:prstGeom prst="rect">
            <a:avLst/>
          </a:prstGeom>
          <a:ln w="12700">
            <a:miter lim="400000"/>
          </a:ln>
        </p:spPr>
      </p:pic>
      <p:sp>
        <p:nvSpPr>
          <p:cNvPr id="904" name="Shape 904"/>
          <p:cNvSpPr/>
          <p:nvPr>
            <p:ph type="title" idx="4294967295"/>
          </p:nvPr>
        </p:nvSpPr>
        <p:spPr>
          <a:xfrm>
            <a:off x="27093" y="-1"/>
            <a:ext cx="5707663"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43.17</a:t>
            </a:r>
          </a:p>
        </p:txBody>
      </p:sp>
      <p:sp>
        <p:nvSpPr>
          <p:cNvPr id="905" name="Shape 905"/>
          <p:cNvSpPr/>
          <p:nvPr/>
        </p:nvSpPr>
        <p:spPr>
          <a:xfrm>
            <a:off x="2749973" y="2851573"/>
            <a:ext cx="1079588"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Distal tubule</a:t>
            </a:r>
          </a:p>
        </p:txBody>
      </p:sp>
      <p:sp>
        <p:nvSpPr>
          <p:cNvPr id="906" name="Shape 906"/>
          <p:cNvSpPr/>
          <p:nvPr/>
        </p:nvSpPr>
        <p:spPr>
          <a:xfrm>
            <a:off x="1232746" y="4127217"/>
            <a:ext cx="664345" cy="3907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400">
                <a:latin typeface="Arial"/>
                <a:ea typeface="Arial"/>
                <a:cs typeface="Arial"/>
                <a:sym typeface="Arial"/>
              </a:defRPr>
            </a:pPr>
            <a:r>
              <a:t>Loop of</a:t>
            </a:r>
            <a:br/>
            <a:r>
              <a:t>Henle</a:t>
            </a:r>
          </a:p>
        </p:txBody>
      </p:sp>
      <p:sp>
        <p:nvSpPr>
          <p:cNvPr id="907" name="Shape 907"/>
          <p:cNvSpPr/>
          <p:nvPr/>
        </p:nvSpPr>
        <p:spPr>
          <a:xfrm>
            <a:off x="1221457" y="6308231"/>
            <a:ext cx="654882"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Solutes</a:t>
            </a:r>
          </a:p>
        </p:txBody>
      </p:sp>
      <p:sp>
        <p:nvSpPr>
          <p:cNvPr id="908" name="Shape 908"/>
          <p:cNvSpPr/>
          <p:nvPr/>
        </p:nvSpPr>
        <p:spPr>
          <a:xfrm>
            <a:off x="4748106" y="4140764"/>
            <a:ext cx="872097" cy="3907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400">
                <a:latin typeface="Arial"/>
                <a:ea typeface="Arial"/>
                <a:cs typeface="Arial"/>
                <a:sym typeface="Arial"/>
              </a:defRPr>
            </a:pPr>
            <a:r>
              <a:t>Collecting</a:t>
            </a:r>
            <a:br/>
            <a:r>
              <a:t>duct</a:t>
            </a:r>
          </a:p>
        </p:txBody>
      </p:sp>
      <p:sp>
        <p:nvSpPr>
          <p:cNvPr id="909" name="Shape 909"/>
          <p:cNvSpPr/>
          <p:nvPr/>
        </p:nvSpPr>
        <p:spPr>
          <a:xfrm>
            <a:off x="4833902" y="4766168"/>
            <a:ext cx="1000498" cy="19738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Aquaporins</a:t>
            </a:r>
          </a:p>
        </p:txBody>
      </p:sp>
      <p:sp>
        <p:nvSpPr>
          <p:cNvPr id="910" name="Shape 910"/>
          <p:cNvSpPr/>
          <p:nvPr/>
        </p:nvSpPr>
        <p:spPr>
          <a:xfrm>
            <a:off x="5337386" y="6283395"/>
            <a:ext cx="674589"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Medulla</a:t>
            </a:r>
          </a:p>
        </p:txBody>
      </p:sp>
      <p:grpSp>
        <p:nvGrpSpPr>
          <p:cNvPr id="913" name="Group 913"/>
          <p:cNvGrpSpPr/>
          <p:nvPr/>
        </p:nvGrpSpPr>
        <p:grpSpPr>
          <a:xfrm>
            <a:off x="3425048" y="6836550"/>
            <a:ext cx="1871699" cy="476393"/>
            <a:chOff x="0" y="0"/>
            <a:chExt cx="1871697" cy="476391"/>
          </a:xfrm>
        </p:grpSpPr>
        <p:sp>
          <p:nvSpPr>
            <p:cNvPr id="911" name="Shape 911"/>
            <p:cNvSpPr/>
            <p:nvPr/>
          </p:nvSpPr>
          <p:spPr>
            <a:xfrm>
              <a:off x="0" y="0"/>
              <a:ext cx="1871698" cy="476392"/>
            </a:xfrm>
            <a:prstGeom prst="rect">
              <a:avLst/>
            </a:prstGeom>
            <a:solidFill>
              <a:srgbClr val="F8EC4C"/>
            </a:solidFill>
            <a:ln w="12700" cap="flat">
              <a:noFill/>
              <a:miter lim="400000"/>
            </a:ln>
            <a:effectLst/>
          </p:spPr>
          <p:txBody>
            <a:bodyPr wrap="square" lIns="65023" tIns="65023" rIns="65023" bIns="65023" numCol="1" anchor="t">
              <a:noAutofit/>
            </a:bodyPr>
            <a:lstStyle/>
            <a:p>
              <a:pPr defTabSz="1300480">
                <a:lnSpc>
                  <a:spcPct val="95000"/>
                </a:lnSpc>
                <a:defRPr b="1" sz="1400">
                  <a:latin typeface="Arial"/>
                  <a:ea typeface="Arial"/>
                  <a:cs typeface="Arial"/>
                  <a:sym typeface="Arial"/>
                </a:defRPr>
              </a:pPr>
            </a:p>
          </p:txBody>
        </p:sp>
        <p:sp>
          <p:nvSpPr>
            <p:cNvPr id="912" name="Shape 912"/>
            <p:cNvSpPr/>
            <p:nvPr/>
          </p:nvSpPr>
          <p:spPr>
            <a:xfrm>
              <a:off x="129225" y="0"/>
              <a:ext cx="1613248" cy="39071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p>
              <a:pPr defTabSz="1300480">
                <a:lnSpc>
                  <a:spcPct val="95000"/>
                </a:lnSpc>
                <a:defRPr b="1" sz="1400">
                  <a:latin typeface="Arial"/>
                  <a:ea typeface="Arial"/>
                  <a:cs typeface="Arial"/>
                  <a:sym typeface="Arial"/>
                </a:defRPr>
              </a:pPr>
              <a:r>
                <a:t>Small volume of</a:t>
              </a:r>
              <a:br/>
              <a:r>
                <a:t>concentrated urine</a:t>
              </a:r>
            </a:p>
          </p:txBody>
        </p:sp>
      </p:grpSp>
      <p:sp>
        <p:nvSpPr>
          <p:cNvPr id="914" name="Shape 914"/>
          <p:cNvSpPr/>
          <p:nvPr/>
        </p:nvSpPr>
        <p:spPr>
          <a:xfrm>
            <a:off x="5339644" y="2851573"/>
            <a:ext cx="575879"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Cortex</a:t>
            </a:r>
          </a:p>
        </p:txBody>
      </p:sp>
      <p:sp>
        <p:nvSpPr>
          <p:cNvPr id="915" name="Shape 915"/>
          <p:cNvSpPr/>
          <p:nvPr/>
        </p:nvSpPr>
        <p:spPr>
          <a:xfrm>
            <a:off x="3348284" y="3070577"/>
            <a:ext cx="1" cy="191912"/>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916" name="Shape 916"/>
          <p:cNvSpPr/>
          <p:nvPr/>
        </p:nvSpPr>
        <p:spPr>
          <a:xfrm>
            <a:off x="3901439" y="4587804"/>
            <a:ext cx="878277" cy="277708"/>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917" name="Shape 917"/>
          <p:cNvSpPr/>
          <p:nvPr/>
        </p:nvSpPr>
        <p:spPr>
          <a:xfrm flipV="1">
            <a:off x="4562968" y="4851964"/>
            <a:ext cx="230295" cy="169334"/>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918" name="Shape 918"/>
          <p:cNvSpPr/>
          <p:nvPr/>
        </p:nvSpPr>
        <p:spPr>
          <a:xfrm flipV="1">
            <a:off x="1975555" y="6310489"/>
            <a:ext cx="288997" cy="83538"/>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919" name="Shape 919"/>
          <p:cNvSpPr/>
          <p:nvPr/>
        </p:nvSpPr>
        <p:spPr>
          <a:xfrm>
            <a:off x="1986844" y="6382737"/>
            <a:ext cx="313832" cy="11290"/>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920" name="Shape 920"/>
          <p:cNvSpPr/>
          <p:nvPr/>
        </p:nvSpPr>
        <p:spPr>
          <a:xfrm>
            <a:off x="474133" y="2140373"/>
            <a:ext cx="5322491" cy="50609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600">
                <a:latin typeface="Arial Black"/>
                <a:ea typeface="Arial Black"/>
                <a:cs typeface="Arial Black"/>
                <a:sym typeface="Arial Black"/>
              </a:defRPr>
            </a:pPr>
            <a:r>
              <a:t>(a) ADH present:</a:t>
            </a:r>
            <a:r>
              <a:rPr b="1">
                <a:latin typeface="Arial"/>
                <a:ea typeface="Arial"/>
                <a:cs typeface="Arial"/>
                <a:sym typeface="Arial"/>
              </a:rPr>
              <a:t> Collecting duct is highly permeable</a:t>
            </a:r>
            <a:br>
              <a:rPr b="1">
                <a:latin typeface="Arial"/>
                <a:ea typeface="Arial"/>
                <a:cs typeface="Arial"/>
                <a:sym typeface="Arial"/>
              </a:rPr>
            </a:br>
            <a:r>
              <a:rPr b="1">
                <a:latin typeface="Arial"/>
                <a:ea typeface="Arial"/>
                <a:cs typeface="Arial"/>
                <a:sym typeface="Arial"/>
              </a:rPr>
              <a:t>to water.</a:t>
            </a:r>
          </a:p>
        </p:txBody>
      </p:sp>
      <p:sp>
        <p:nvSpPr>
          <p:cNvPr id="921" name="Shape 921"/>
          <p:cNvSpPr/>
          <p:nvPr/>
        </p:nvSpPr>
        <p:spPr>
          <a:xfrm>
            <a:off x="9114649" y="2851573"/>
            <a:ext cx="1079587"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Distal tubule</a:t>
            </a:r>
          </a:p>
        </p:txBody>
      </p:sp>
      <p:sp>
        <p:nvSpPr>
          <p:cNvPr id="922" name="Shape 922"/>
          <p:cNvSpPr/>
          <p:nvPr/>
        </p:nvSpPr>
        <p:spPr>
          <a:xfrm>
            <a:off x="7450666" y="4127217"/>
            <a:ext cx="664345" cy="3907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400">
                <a:latin typeface="Arial"/>
                <a:ea typeface="Arial"/>
                <a:cs typeface="Arial"/>
                <a:sym typeface="Arial"/>
              </a:defRPr>
            </a:pPr>
            <a:r>
              <a:t>Loop of</a:t>
            </a:r>
            <a:br/>
            <a:r>
              <a:t>Henle</a:t>
            </a:r>
          </a:p>
        </p:txBody>
      </p:sp>
      <p:sp>
        <p:nvSpPr>
          <p:cNvPr id="923" name="Shape 923"/>
          <p:cNvSpPr/>
          <p:nvPr/>
        </p:nvSpPr>
        <p:spPr>
          <a:xfrm>
            <a:off x="7416800" y="6296942"/>
            <a:ext cx="654881"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Solutes</a:t>
            </a:r>
          </a:p>
        </p:txBody>
      </p:sp>
      <p:sp>
        <p:nvSpPr>
          <p:cNvPr id="924" name="Shape 924"/>
          <p:cNvSpPr/>
          <p:nvPr/>
        </p:nvSpPr>
        <p:spPr>
          <a:xfrm>
            <a:off x="10954737" y="4140764"/>
            <a:ext cx="872097" cy="3907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400">
                <a:latin typeface="Arial"/>
                <a:ea typeface="Arial"/>
                <a:cs typeface="Arial"/>
                <a:sym typeface="Arial"/>
              </a:defRPr>
            </a:pPr>
            <a:r>
              <a:t>Collecting</a:t>
            </a:r>
            <a:br/>
            <a:r>
              <a:t>duct</a:t>
            </a:r>
          </a:p>
        </p:txBody>
      </p:sp>
      <p:sp>
        <p:nvSpPr>
          <p:cNvPr id="925" name="Shape 925"/>
          <p:cNvSpPr/>
          <p:nvPr/>
        </p:nvSpPr>
        <p:spPr>
          <a:xfrm>
            <a:off x="11634329" y="6283395"/>
            <a:ext cx="674589"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Medulla</a:t>
            </a:r>
          </a:p>
        </p:txBody>
      </p:sp>
      <p:grpSp>
        <p:nvGrpSpPr>
          <p:cNvPr id="928" name="Group 928"/>
          <p:cNvGrpSpPr/>
          <p:nvPr/>
        </p:nvGrpSpPr>
        <p:grpSpPr>
          <a:xfrm>
            <a:off x="9841653" y="6823004"/>
            <a:ext cx="1449494" cy="476392"/>
            <a:chOff x="0" y="0"/>
            <a:chExt cx="1449493" cy="476391"/>
          </a:xfrm>
        </p:grpSpPr>
        <p:sp>
          <p:nvSpPr>
            <p:cNvPr id="926" name="Shape 926"/>
            <p:cNvSpPr/>
            <p:nvPr/>
          </p:nvSpPr>
          <p:spPr>
            <a:xfrm>
              <a:off x="0" y="0"/>
              <a:ext cx="1449494" cy="476392"/>
            </a:xfrm>
            <a:prstGeom prst="rect">
              <a:avLst/>
            </a:prstGeom>
            <a:solidFill>
              <a:srgbClr val="C6E7F9"/>
            </a:solidFill>
            <a:ln w="12700" cap="flat">
              <a:noFill/>
              <a:miter lim="400000"/>
            </a:ln>
            <a:effectLst/>
          </p:spPr>
          <p:txBody>
            <a:bodyPr wrap="square" lIns="65023" tIns="65023" rIns="65023" bIns="65023" numCol="1" anchor="t">
              <a:noAutofit/>
            </a:bodyPr>
            <a:lstStyle/>
            <a:p>
              <a:pPr defTabSz="1300480">
                <a:lnSpc>
                  <a:spcPct val="95000"/>
                </a:lnSpc>
                <a:defRPr b="1" sz="1400">
                  <a:latin typeface="Arial"/>
                  <a:ea typeface="Arial"/>
                  <a:cs typeface="Arial"/>
                  <a:sym typeface="Arial"/>
                </a:defRPr>
              </a:pPr>
            </a:p>
          </p:txBody>
        </p:sp>
        <p:sp>
          <p:nvSpPr>
            <p:cNvPr id="927" name="Shape 927"/>
            <p:cNvSpPr/>
            <p:nvPr/>
          </p:nvSpPr>
          <p:spPr>
            <a:xfrm>
              <a:off x="115673" y="0"/>
              <a:ext cx="1218147" cy="39071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p>
              <a:pPr defTabSz="1300480">
                <a:lnSpc>
                  <a:spcPct val="95000"/>
                </a:lnSpc>
                <a:defRPr b="1" sz="1400">
                  <a:latin typeface="Arial"/>
                  <a:ea typeface="Arial"/>
                  <a:cs typeface="Arial"/>
                  <a:sym typeface="Arial"/>
                </a:defRPr>
              </a:pPr>
              <a:r>
                <a:t>Large volume </a:t>
              </a:r>
              <a:br/>
              <a:r>
                <a:t>of dilute urine</a:t>
              </a:r>
            </a:p>
          </p:txBody>
        </p:sp>
      </p:grpSp>
      <p:sp>
        <p:nvSpPr>
          <p:cNvPr id="929" name="Shape 929"/>
          <p:cNvSpPr/>
          <p:nvPr/>
        </p:nvSpPr>
        <p:spPr>
          <a:xfrm>
            <a:off x="11636586" y="2851573"/>
            <a:ext cx="575879"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Cortex</a:t>
            </a:r>
          </a:p>
        </p:txBody>
      </p:sp>
      <p:sp>
        <p:nvSpPr>
          <p:cNvPr id="930" name="Shape 930"/>
          <p:cNvSpPr/>
          <p:nvPr/>
        </p:nvSpPr>
        <p:spPr>
          <a:xfrm>
            <a:off x="9600071" y="3070577"/>
            <a:ext cx="1" cy="191912"/>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931" name="Shape 931"/>
          <p:cNvSpPr/>
          <p:nvPr/>
        </p:nvSpPr>
        <p:spPr>
          <a:xfrm flipV="1">
            <a:off x="8204764" y="6310489"/>
            <a:ext cx="288997" cy="83538"/>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932" name="Shape 932"/>
          <p:cNvSpPr/>
          <p:nvPr/>
        </p:nvSpPr>
        <p:spPr>
          <a:xfrm>
            <a:off x="8216053" y="6382737"/>
            <a:ext cx="313832" cy="11290"/>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933" name="Shape 933"/>
          <p:cNvSpPr/>
          <p:nvPr/>
        </p:nvSpPr>
        <p:spPr>
          <a:xfrm>
            <a:off x="6696568" y="2129084"/>
            <a:ext cx="5412682" cy="50609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600">
                <a:latin typeface="Arial Black"/>
                <a:ea typeface="Arial Black"/>
                <a:cs typeface="Arial Black"/>
                <a:sym typeface="Arial Black"/>
              </a:defRPr>
            </a:pPr>
            <a:r>
              <a:t>(b) No ADH present:</a:t>
            </a:r>
            <a:r>
              <a:rPr b="1">
                <a:latin typeface="Arial"/>
                <a:ea typeface="Arial"/>
                <a:cs typeface="Arial"/>
                <a:sym typeface="Arial"/>
              </a:rPr>
              <a:t> Collecting duct is not permeable</a:t>
            </a:r>
            <a:br>
              <a:rPr b="1">
                <a:latin typeface="Arial"/>
                <a:ea typeface="Arial"/>
                <a:cs typeface="Arial"/>
                <a:sym typeface="Arial"/>
              </a:rPr>
            </a:br>
            <a:r>
              <a:rPr b="1">
                <a:latin typeface="Arial"/>
                <a:ea typeface="Arial"/>
                <a:cs typeface="Arial"/>
                <a:sym typeface="Arial"/>
              </a:rPr>
              <a:t>to water.</a:t>
            </a:r>
          </a:p>
        </p:txBody>
      </p:sp>
    </p:spTree>
  </p:cSld>
  <p:clrMapOvr>
    <a:masterClrMapping/>
  </p:clrMapOvr>
  <p:transition xmlns:p14="http://schemas.microsoft.com/office/powerpoint/2010/main" spd="med" advClick="1" p14:dur="1000"/>
</p:sld>
</file>

<file path=ppt/slides/slide115.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937" name="Shape 937"/>
          <p:cNvSpPr/>
          <p:nvPr/>
        </p:nvSpPr>
        <p:spPr>
          <a:xfrm>
            <a:off x="90310" y="219004"/>
            <a:ext cx="12128784" cy="62396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defTabSz="1167271">
              <a:defRPr b="1" sz="4400">
                <a:solidFill>
                  <a:srgbClr val="9D002D"/>
                </a:solidFill>
                <a:latin typeface="Times New Roman"/>
                <a:ea typeface="Times New Roman"/>
                <a:cs typeface="Times New Roman"/>
                <a:sym typeface="Times New Roman"/>
              </a:defRPr>
            </a:lvl1pPr>
          </a:lstStyle>
          <a:p>
            <a:pPr/>
            <a:r>
              <a:t>The Mammalian Kidney</a:t>
            </a:r>
          </a:p>
        </p:txBody>
      </p:sp>
      <p:sp>
        <p:nvSpPr>
          <p:cNvPr id="938" name="Shape 938"/>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pic>
        <p:nvPicPr>
          <p:cNvPr id="939" name="Freeman_btn_Blacktxt.png">
            <a:hlinkClick r:id="rId2" invalidUrl="" action="" tgtFrame="" tooltip="" history="1" highlightClick="0" endSnd="0"/>
          </p:cNvPr>
          <p:cNvPicPr>
            <a:picLocks noChangeAspect="1"/>
          </p:cNvPicPr>
          <p:nvPr/>
        </p:nvPicPr>
        <p:blipFill>
          <a:blip r:embed="rId3">
            <a:extLst/>
          </a:blip>
          <a:stretch>
            <a:fillRect/>
          </a:stretch>
        </p:blipFill>
        <p:spPr>
          <a:xfrm>
            <a:off x="2609991" y="4305582"/>
            <a:ext cx="1797192" cy="889565"/>
          </a:xfrm>
          <a:prstGeom prst="rect">
            <a:avLst/>
          </a:prstGeom>
          <a:ln w="12700">
            <a:miter lim="400000"/>
          </a:ln>
        </p:spPr>
      </p:pic>
      <p:sp>
        <p:nvSpPr>
          <p:cNvPr id="940" name="Shape 940"/>
          <p:cNvSpPr/>
          <p:nvPr/>
        </p:nvSpPr>
        <p:spPr>
          <a:xfrm>
            <a:off x="4474915" y="4497493"/>
            <a:ext cx="5136082" cy="4983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650240">
              <a:defRPr sz="2400">
                <a:latin typeface="Tahoma"/>
                <a:ea typeface="Tahoma"/>
                <a:cs typeface="Tahoma"/>
                <a:sym typeface="Tahoma"/>
              </a:defRPr>
            </a:lvl1pPr>
          </a:lstStyle>
          <a:p>
            <a:pPr/>
            <a:r>
              <a:t>Web Activity: The Mammalian Kidney</a:t>
            </a:r>
          </a:p>
        </p:txBody>
      </p:sp>
    </p:spTree>
  </p:cSld>
  <p:clrMapOvr>
    <a:masterClrMapping/>
  </p:clrMapOvr>
  <p:transition xmlns:p14="http://schemas.microsoft.com/office/powerpoint/2010/main" spd="med" advClick="1" p14:dur="1000"/>
</p:sld>
</file>

<file path=ppt/slides/slide116.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942" name="Shape 942"/>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Summary</a:t>
            </a:r>
          </a:p>
        </p:txBody>
      </p:sp>
      <p:sp>
        <p:nvSpPr>
          <p:cNvPr id="943" name="Shape 943"/>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first three segments of the nephron—the </a:t>
            </a:r>
            <a:br/>
            <a:r>
              <a:t>renal corpuscle, proximal tubule, and loop of Henle—concentrate nitrogenous wastes, and create the possibility for Na</a:t>
            </a:r>
            <a:r>
              <a:rPr baseline="30526"/>
              <a:t>+</a:t>
            </a:r>
            <a:r>
              <a:t>, Cl</a:t>
            </a:r>
            <a:r>
              <a:rPr baseline="30526"/>
              <a:t>–</a:t>
            </a:r>
            <a:r>
              <a:t>, and water to be either excreted or reabsorbed by the distal tubule and collecting duct</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nephron is a remarkably effective mechanism </a:t>
            </a:r>
            <a:br/>
            <a:r>
              <a:t>for regulating water and electrolyte balance and achieving homeostasis</a:t>
            </a:r>
          </a:p>
        </p:txBody>
      </p:sp>
      <p:sp>
        <p:nvSpPr>
          <p:cNvPr id="944" name="Shape 944"/>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17.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946" name="Shape 946"/>
          <p:cNvSpPr/>
          <p:nvPr>
            <p:ph type="title" idx="4294967295"/>
          </p:nvPr>
        </p:nvSpPr>
        <p:spPr>
          <a:xfrm>
            <a:off x="27093" y="-1"/>
            <a:ext cx="5764107"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Table 43.2</a:t>
            </a:r>
          </a:p>
        </p:txBody>
      </p:sp>
      <p:pic>
        <p:nvPicPr>
          <p:cNvPr id="947" name="TB43_2_nephron_coll_duct_L.jpg"/>
          <p:cNvPicPr>
            <a:picLocks noChangeAspect="1"/>
          </p:cNvPicPr>
          <p:nvPr/>
        </p:nvPicPr>
        <p:blipFill>
          <a:blip r:embed="rId3">
            <a:extLst/>
          </a:blip>
          <a:srcRect l="0" t="0" r="0" b="2073"/>
          <a:stretch>
            <a:fillRect/>
          </a:stretch>
        </p:blipFill>
        <p:spPr>
          <a:xfrm>
            <a:off x="3519875" y="194168"/>
            <a:ext cx="5965050" cy="9171095"/>
          </a:xfrm>
          <a:prstGeom prst="rect">
            <a:avLst/>
          </a:prstGeom>
          <a:ln w="12700">
            <a:miter lim="400000"/>
          </a:ln>
        </p:spPr>
      </p:pic>
    </p:spTree>
  </p:cSld>
  <p:clrMapOvr>
    <a:masterClrMapping/>
  </p:clrMapOvr>
  <p:transition xmlns:p14="http://schemas.microsoft.com/office/powerpoint/2010/main" spd="med" advClick="1" p14:dur="1000"/>
</p:sld>
</file>

<file path=ppt/slides/slide1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14:dur="1000"/>
</p:sld>
</file>

<file path=ppt/slides/slide12.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220" name="Shape 220"/>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Osmoregulation and Solute Concentration</a:t>
            </a:r>
          </a:p>
        </p:txBody>
      </p:sp>
      <p:sp>
        <p:nvSpPr>
          <p:cNvPr id="221" name="Shape 221"/>
          <p:cNvSpPr/>
          <p:nvPr>
            <p:ph type="body" idx="4294967295"/>
          </p:nvPr>
        </p:nvSpPr>
        <p:spPr>
          <a:xfrm>
            <a:off x="205457" y="1819768"/>
            <a:ext cx="12167166" cy="766289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Water can also move down the concentration gradient</a:t>
            </a:r>
          </a:p>
          <a:p>
            <a:pPr lvl="1" marL="831361" indent="-386861" defTabSz="1300480">
              <a:spcBef>
                <a:spcPts val="800"/>
              </a:spcBef>
              <a:buClr>
                <a:srgbClr val="9D002D"/>
              </a:buClr>
              <a:buSzPct val="100000"/>
              <a:buChar char="–"/>
              <a:defRPr>
                <a:latin typeface="Arial"/>
                <a:ea typeface="Arial"/>
                <a:cs typeface="Arial"/>
                <a:sym typeface="Arial"/>
              </a:defRPr>
            </a:pPr>
            <a:r>
              <a:t>Water interacts with the solutes</a:t>
            </a:r>
          </a:p>
          <a:p>
            <a:pPr lvl="1" marL="831361" indent="-386861" defTabSz="1300480">
              <a:spcBef>
                <a:spcPts val="800"/>
              </a:spcBef>
              <a:buClr>
                <a:srgbClr val="9D002D"/>
              </a:buClr>
              <a:buSzPct val="100000"/>
              <a:buChar char="–"/>
              <a:defRPr>
                <a:latin typeface="Arial"/>
                <a:ea typeface="Arial"/>
                <a:cs typeface="Arial"/>
                <a:sym typeface="Arial"/>
              </a:defRPr>
            </a:pPr>
            <a:r>
              <a:t>Increase in the solute concentration reduces the concentration of the water</a:t>
            </a:r>
          </a:p>
          <a:p>
            <a:pPr lvl="1" marL="831361" indent="-386861" defTabSz="1300480">
              <a:spcBef>
                <a:spcPts val="800"/>
              </a:spcBef>
              <a:buClr>
                <a:srgbClr val="9D002D"/>
              </a:buClr>
              <a:buSzPct val="100000"/>
              <a:buChar char="–"/>
              <a:defRPr>
                <a:latin typeface="Arial"/>
                <a:ea typeface="Arial"/>
                <a:cs typeface="Arial"/>
                <a:sym typeface="Arial"/>
              </a:defRPr>
            </a:pPr>
            <a:r>
              <a:t>Water will move to the area of higher concentration </a:t>
            </a:r>
            <a:br/>
            <a:r>
              <a:t>of solutes</a:t>
            </a:r>
          </a:p>
        </p:txBody>
      </p:sp>
      <p:sp>
        <p:nvSpPr>
          <p:cNvPr id="222" name="Shape 222"/>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24" name="43_01_diffusion_osmosis_U.jpg"/>
          <p:cNvPicPr>
            <a:picLocks noChangeAspect="1"/>
          </p:cNvPicPr>
          <p:nvPr/>
        </p:nvPicPr>
        <p:blipFill>
          <a:blip r:embed="rId3">
            <a:extLst/>
          </a:blip>
          <a:srcRect l="0" t="0" r="0" b="2380"/>
          <a:stretch>
            <a:fillRect/>
          </a:stretch>
        </p:blipFill>
        <p:spPr>
          <a:xfrm>
            <a:off x="422204" y="514773"/>
            <a:ext cx="12158135" cy="8516339"/>
          </a:xfrm>
          <a:prstGeom prst="rect">
            <a:avLst/>
          </a:prstGeom>
          <a:ln w="12700">
            <a:miter lim="400000"/>
          </a:ln>
        </p:spPr>
      </p:pic>
      <p:sp>
        <p:nvSpPr>
          <p:cNvPr id="225" name="Shape 225"/>
          <p:cNvSpPr/>
          <p:nvPr>
            <p:ph type="title" idx="4294967295"/>
          </p:nvPr>
        </p:nvSpPr>
        <p:spPr>
          <a:xfrm>
            <a:off x="29350" y="-1"/>
            <a:ext cx="8556979"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43.1</a:t>
            </a:r>
          </a:p>
        </p:txBody>
      </p:sp>
      <p:sp>
        <p:nvSpPr>
          <p:cNvPr id="226" name="Shape 226"/>
          <p:cNvSpPr/>
          <p:nvPr/>
        </p:nvSpPr>
        <p:spPr>
          <a:xfrm>
            <a:off x="654755" y="1070186"/>
            <a:ext cx="2819475"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400">
                <a:latin typeface="Arial"/>
                <a:ea typeface="Arial"/>
                <a:cs typeface="Arial"/>
                <a:sym typeface="Arial"/>
              </a:defRPr>
            </a:lvl1pPr>
          </a:lstStyle>
          <a:p>
            <a:pPr/>
            <a:r>
              <a:t>Selectively permeable membrane</a:t>
            </a:r>
          </a:p>
        </p:txBody>
      </p:sp>
      <p:sp>
        <p:nvSpPr>
          <p:cNvPr id="227" name="Shape 227"/>
          <p:cNvSpPr/>
          <p:nvPr/>
        </p:nvSpPr>
        <p:spPr>
          <a:xfrm>
            <a:off x="6870417" y="1040835"/>
            <a:ext cx="2819476"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400">
                <a:latin typeface="Arial"/>
                <a:ea typeface="Arial"/>
                <a:cs typeface="Arial"/>
                <a:sym typeface="Arial"/>
              </a:defRPr>
            </a:lvl1pPr>
          </a:lstStyle>
          <a:p>
            <a:pPr/>
            <a:r>
              <a:t>Selectively permeable membrane</a:t>
            </a:r>
          </a:p>
        </p:txBody>
      </p:sp>
      <p:sp>
        <p:nvSpPr>
          <p:cNvPr id="228" name="Shape 228"/>
          <p:cNvSpPr/>
          <p:nvPr/>
        </p:nvSpPr>
        <p:spPr>
          <a:xfrm>
            <a:off x="7053298" y="1521742"/>
            <a:ext cx="1130474" cy="1728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200">
                <a:latin typeface="Arial"/>
                <a:ea typeface="Arial"/>
                <a:cs typeface="Arial"/>
                <a:sym typeface="Arial"/>
              </a:defRPr>
            </a:lvl1pPr>
          </a:lstStyle>
          <a:p>
            <a:pPr/>
            <a:r>
              <a:t>Low osmolarity</a:t>
            </a:r>
          </a:p>
        </p:txBody>
      </p:sp>
      <p:sp>
        <p:nvSpPr>
          <p:cNvPr id="229" name="Shape 229"/>
          <p:cNvSpPr/>
          <p:nvPr/>
        </p:nvSpPr>
        <p:spPr>
          <a:xfrm>
            <a:off x="8572782" y="1517226"/>
            <a:ext cx="1164333" cy="1728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200">
                <a:latin typeface="Arial"/>
                <a:ea typeface="Arial"/>
                <a:cs typeface="Arial"/>
                <a:sym typeface="Arial"/>
              </a:defRPr>
            </a:lvl1pPr>
          </a:lstStyle>
          <a:p>
            <a:pPr/>
            <a:r>
              <a:t>High osmolarity</a:t>
            </a:r>
          </a:p>
        </p:txBody>
      </p:sp>
      <p:sp>
        <p:nvSpPr>
          <p:cNvPr id="230" name="Shape 230"/>
          <p:cNvSpPr/>
          <p:nvPr/>
        </p:nvSpPr>
        <p:spPr>
          <a:xfrm>
            <a:off x="7976728" y="4958079"/>
            <a:ext cx="871043" cy="2219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600">
                <a:solidFill>
                  <a:srgbClr val="FFFFFF"/>
                </a:solidFill>
                <a:latin typeface="Arial"/>
                <a:ea typeface="Arial"/>
                <a:cs typeface="Arial"/>
                <a:sym typeface="Arial"/>
              </a:defRPr>
            </a:lvl1pPr>
          </a:lstStyle>
          <a:p>
            <a:pPr/>
            <a:r>
              <a:t>Osmosis</a:t>
            </a:r>
          </a:p>
        </p:txBody>
      </p:sp>
      <p:sp>
        <p:nvSpPr>
          <p:cNvPr id="231" name="Shape 231"/>
          <p:cNvSpPr/>
          <p:nvPr/>
        </p:nvSpPr>
        <p:spPr>
          <a:xfrm>
            <a:off x="1729457" y="4980657"/>
            <a:ext cx="876611"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1400">
                <a:latin typeface="Arial Black"/>
                <a:ea typeface="Arial Black"/>
                <a:cs typeface="Arial Black"/>
                <a:sym typeface="Arial Black"/>
              </a:defRPr>
            </a:lvl1pPr>
          </a:lstStyle>
          <a:p>
            <a:pPr/>
            <a:r>
              <a:t>Diffusion</a:t>
            </a:r>
          </a:p>
        </p:txBody>
      </p:sp>
      <p:sp>
        <p:nvSpPr>
          <p:cNvPr id="232" name="Shape 232"/>
          <p:cNvSpPr/>
          <p:nvPr/>
        </p:nvSpPr>
        <p:spPr>
          <a:xfrm>
            <a:off x="3865315" y="1442719"/>
            <a:ext cx="1900177" cy="850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400">
                <a:latin typeface="Arial Black"/>
                <a:ea typeface="Arial Black"/>
                <a:cs typeface="Arial Black"/>
                <a:sym typeface="Arial Black"/>
              </a:defRPr>
            </a:pPr>
            <a:r>
              <a:t>1.</a:t>
            </a:r>
            <a:r>
              <a:rPr b="1">
                <a:latin typeface="Arial"/>
                <a:ea typeface="Arial"/>
                <a:cs typeface="Arial"/>
                <a:sym typeface="Arial"/>
              </a:rPr>
              <a:t> Start with different</a:t>
            </a:r>
            <a:br>
              <a:rPr b="1">
                <a:latin typeface="Arial"/>
                <a:ea typeface="Arial"/>
                <a:cs typeface="Arial"/>
                <a:sym typeface="Arial"/>
              </a:rPr>
            </a:br>
            <a:r>
              <a:rPr b="1">
                <a:latin typeface="Arial"/>
                <a:ea typeface="Arial"/>
                <a:cs typeface="Arial"/>
                <a:sym typeface="Arial"/>
              </a:rPr>
              <a:t>solutes on opposite</a:t>
            </a:r>
            <a:br>
              <a:rPr b="1">
                <a:latin typeface="Arial"/>
                <a:ea typeface="Arial"/>
                <a:cs typeface="Arial"/>
                <a:sym typeface="Arial"/>
              </a:rPr>
            </a:br>
            <a:r>
              <a:rPr b="1">
                <a:latin typeface="Arial"/>
                <a:ea typeface="Arial"/>
                <a:cs typeface="Arial"/>
                <a:sym typeface="Arial"/>
              </a:rPr>
              <a:t>sides of a selectively</a:t>
            </a:r>
            <a:br>
              <a:rPr b="1">
                <a:latin typeface="Arial"/>
                <a:ea typeface="Arial"/>
                <a:cs typeface="Arial"/>
                <a:sym typeface="Arial"/>
              </a:rPr>
            </a:br>
            <a:r>
              <a:rPr b="1">
                <a:latin typeface="Arial"/>
                <a:ea typeface="Arial"/>
                <a:cs typeface="Arial"/>
                <a:sym typeface="Arial"/>
              </a:rPr>
              <a:t>permeable membrane.</a:t>
            </a:r>
          </a:p>
        </p:txBody>
      </p:sp>
      <p:sp>
        <p:nvSpPr>
          <p:cNvPr id="233" name="Shape 233"/>
          <p:cNvSpPr/>
          <p:nvPr/>
        </p:nvSpPr>
        <p:spPr>
          <a:xfrm>
            <a:off x="3876604" y="4084320"/>
            <a:ext cx="2106626" cy="4445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400">
                <a:latin typeface="Arial Black"/>
                <a:ea typeface="Arial Black"/>
                <a:cs typeface="Arial Black"/>
                <a:sym typeface="Arial Black"/>
              </a:defRPr>
            </a:pPr>
            <a:r>
              <a:t>2.</a:t>
            </a:r>
            <a:r>
              <a:rPr b="1">
                <a:latin typeface="Arial"/>
                <a:ea typeface="Arial"/>
                <a:cs typeface="Arial"/>
                <a:sym typeface="Arial"/>
              </a:rPr>
              <a:t> Solute diffusion along</a:t>
            </a:r>
            <a:br>
              <a:rPr b="1">
                <a:latin typeface="Arial"/>
                <a:ea typeface="Arial"/>
                <a:cs typeface="Arial"/>
                <a:sym typeface="Arial"/>
              </a:rPr>
            </a:br>
            <a:r>
              <a:rPr b="1">
                <a:latin typeface="Arial"/>
                <a:ea typeface="Arial"/>
                <a:cs typeface="Arial"/>
                <a:sym typeface="Arial"/>
              </a:rPr>
              <a:t>concentration gradients.</a:t>
            </a:r>
          </a:p>
        </p:txBody>
      </p:sp>
      <p:sp>
        <p:nvSpPr>
          <p:cNvPr id="234" name="Shape 234"/>
          <p:cNvSpPr/>
          <p:nvPr/>
        </p:nvSpPr>
        <p:spPr>
          <a:xfrm>
            <a:off x="3872088" y="6777849"/>
            <a:ext cx="1415481" cy="4445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400">
                <a:latin typeface="Arial Black"/>
                <a:ea typeface="Arial Black"/>
                <a:cs typeface="Arial Black"/>
                <a:sym typeface="Arial Black"/>
              </a:defRPr>
            </a:pPr>
            <a:r>
              <a:t>3.</a:t>
            </a:r>
            <a:r>
              <a:rPr b="1">
                <a:latin typeface="Arial"/>
                <a:ea typeface="Arial"/>
                <a:cs typeface="Arial"/>
                <a:sym typeface="Arial"/>
              </a:rPr>
              <a:t> Equilibrium is</a:t>
            </a:r>
            <a:br>
              <a:rPr b="1">
                <a:latin typeface="Arial"/>
                <a:ea typeface="Arial"/>
                <a:cs typeface="Arial"/>
                <a:sym typeface="Arial"/>
              </a:rPr>
            </a:br>
            <a:r>
              <a:rPr b="1">
                <a:latin typeface="Arial"/>
                <a:ea typeface="Arial"/>
                <a:cs typeface="Arial"/>
                <a:sym typeface="Arial"/>
              </a:rPr>
              <a:t>established.</a:t>
            </a:r>
          </a:p>
        </p:txBody>
      </p:sp>
      <p:sp>
        <p:nvSpPr>
          <p:cNvPr id="235" name="Shape 235"/>
          <p:cNvSpPr/>
          <p:nvPr/>
        </p:nvSpPr>
        <p:spPr>
          <a:xfrm>
            <a:off x="10128391" y="1420142"/>
            <a:ext cx="1939070" cy="850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400">
                <a:latin typeface="Arial Black"/>
                <a:ea typeface="Arial Black"/>
                <a:cs typeface="Arial Black"/>
                <a:sym typeface="Arial Black"/>
              </a:defRPr>
            </a:pPr>
            <a:r>
              <a:t>1.</a:t>
            </a:r>
            <a:r>
              <a:rPr b="1">
                <a:latin typeface="Arial"/>
                <a:ea typeface="Arial"/>
                <a:cs typeface="Arial"/>
                <a:sym typeface="Arial"/>
              </a:rPr>
              <a:t> Start with more </a:t>
            </a:r>
            <a:br>
              <a:rPr b="1">
                <a:latin typeface="Arial"/>
                <a:ea typeface="Arial"/>
                <a:cs typeface="Arial"/>
                <a:sym typeface="Arial"/>
              </a:rPr>
            </a:br>
            <a:r>
              <a:rPr b="1">
                <a:latin typeface="Arial"/>
                <a:ea typeface="Arial"/>
                <a:cs typeface="Arial"/>
                <a:sym typeface="Arial"/>
              </a:rPr>
              <a:t>solute on one side of a</a:t>
            </a:r>
            <a:br>
              <a:rPr b="1">
                <a:latin typeface="Arial"/>
                <a:ea typeface="Arial"/>
                <a:cs typeface="Arial"/>
                <a:sym typeface="Arial"/>
              </a:rPr>
            </a:br>
            <a:r>
              <a:rPr b="1">
                <a:latin typeface="Arial"/>
                <a:ea typeface="Arial"/>
                <a:cs typeface="Arial"/>
                <a:sym typeface="Arial"/>
              </a:rPr>
              <a:t>selectively permeable</a:t>
            </a:r>
            <a:br>
              <a:rPr b="1">
                <a:latin typeface="Arial"/>
                <a:ea typeface="Arial"/>
                <a:cs typeface="Arial"/>
                <a:sym typeface="Arial"/>
              </a:rPr>
            </a:br>
            <a:r>
              <a:rPr b="1">
                <a:latin typeface="Arial"/>
                <a:ea typeface="Arial"/>
                <a:cs typeface="Arial"/>
                <a:sym typeface="Arial"/>
              </a:rPr>
              <a:t>membrane.</a:t>
            </a:r>
          </a:p>
        </p:txBody>
      </p:sp>
      <p:sp>
        <p:nvSpPr>
          <p:cNvPr id="236" name="Shape 236"/>
          <p:cNvSpPr/>
          <p:nvPr/>
        </p:nvSpPr>
        <p:spPr>
          <a:xfrm>
            <a:off x="10144195" y="4075288"/>
            <a:ext cx="2008089" cy="850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400">
                <a:latin typeface="Arial Black"/>
                <a:ea typeface="Arial Black"/>
                <a:cs typeface="Arial Black"/>
                <a:sym typeface="Arial Black"/>
              </a:defRPr>
            </a:pPr>
            <a:r>
              <a:t>2.</a:t>
            </a:r>
            <a:r>
              <a:rPr b="1">
                <a:latin typeface="Arial"/>
                <a:ea typeface="Arial"/>
                <a:cs typeface="Arial"/>
                <a:sym typeface="Arial"/>
              </a:rPr>
              <a:t> Water diffusion</a:t>
            </a:r>
            <a:br>
              <a:rPr b="1">
                <a:latin typeface="Arial"/>
                <a:ea typeface="Arial"/>
                <a:cs typeface="Arial"/>
                <a:sym typeface="Arial"/>
              </a:rPr>
            </a:br>
            <a:r>
              <a:rPr b="1">
                <a:latin typeface="Arial"/>
                <a:ea typeface="Arial"/>
                <a:cs typeface="Arial"/>
                <a:sym typeface="Arial"/>
              </a:rPr>
              <a:t>toward region or higher</a:t>
            </a:r>
            <a:br>
              <a:rPr b="1">
                <a:latin typeface="Arial"/>
                <a:ea typeface="Arial"/>
                <a:cs typeface="Arial"/>
                <a:sym typeface="Arial"/>
              </a:rPr>
            </a:br>
            <a:r>
              <a:rPr b="1">
                <a:latin typeface="Arial"/>
                <a:ea typeface="Arial"/>
                <a:cs typeface="Arial"/>
                <a:sym typeface="Arial"/>
              </a:rPr>
              <a:t>solute concentration</a:t>
            </a:r>
            <a:br>
              <a:rPr b="1">
                <a:latin typeface="Arial"/>
                <a:ea typeface="Arial"/>
                <a:cs typeface="Arial"/>
                <a:sym typeface="Arial"/>
              </a:rPr>
            </a:br>
            <a:r>
              <a:rPr b="1">
                <a:latin typeface="Arial"/>
                <a:ea typeface="Arial"/>
                <a:cs typeface="Arial"/>
                <a:sym typeface="Arial"/>
              </a:rPr>
              <a:t>(higher osmolarity).</a:t>
            </a:r>
          </a:p>
        </p:txBody>
      </p:sp>
      <p:sp>
        <p:nvSpPr>
          <p:cNvPr id="237" name="Shape 237"/>
          <p:cNvSpPr/>
          <p:nvPr/>
        </p:nvSpPr>
        <p:spPr>
          <a:xfrm>
            <a:off x="2219395" y="1239519"/>
            <a:ext cx="1" cy="219006"/>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238" name="Shape 238"/>
          <p:cNvSpPr/>
          <p:nvPr/>
        </p:nvSpPr>
        <p:spPr>
          <a:xfrm>
            <a:off x="8450862" y="1225973"/>
            <a:ext cx="1" cy="232552"/>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42" name="pasted-image.png"/>
          <p:cNvPicPr>
            <a:picLocks noChangeAspect="1"/>
          </p:cNvPicPr>
          <p:nvPr/>
        </p:nvPicPr>
        <p:blipFill>
          <a:blip r:embed="rId2">
            <a:extLst/>
          </a:blip>
          <a:stretch>
            <a:fillRect/>
          </a:stretch>
        </p:blipFill>
        <p:spPr>
          <a:xfrm>
            <a:off x="433916" y="524933"/>
            <a:ext cx="11967634" cy="8703734"/>
          </a:xfrm>
          <a:prstGeom prst="rect">
            <a:avLst/>
          </a:prstGeom>
          <a:ln w="12700">
            <a:miter lim="400000"/>
          </a:ln>
        </p:spPr>
      </p:pic>
    </p:spTree>
  </p:cSld>
  <p:clrMapOvr>
    <a:masterClrMapping/>
  </p:clrMapOvr>
  <p:transition xmlns:p14="http://schemas.microsoft.com/office/powerpoint/2010/main" spd="med" advClick="1" p14:dur="1000"/>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44" name="pasted-image.png"/>
          <p:cNvPicPr>
            <a:picLocks noChangeAspect="1"/>
          </p:cNvPicPr>
          <p:nvPr/>
        </p:nvPicPr>
        <p:blipFill>
          <a:blip r:embed="rId2">
            <a:extLst/>
          </a:blip>
          <a:stretch>
            <a:fillRect/>
          </a:stretch>
        </p:blipFill>
        <p:spPr>
          <a:xfrm>
            <a:off x="349250" y="317500"/>
            <a:ext cx="11845267" cy="8617630"/>
          </a:xfrm>
          <a:prstGeom prst="rect">
            <a:avLst/>
          </a:prstGeom>
          <a:ln w="12700">
            <a:miter lim="400000"/>
          </a:ln>
        </p:spPr>
      </p:pic>
    </p:spTree>
  </p:cSld>
  <p:clrMapOvr>
    <a:masterClrMapping/>
  </p:clrMapOvr>
  <p:transition xmlns:p14="http://schemas.microsoft.com/office/powerpoint/2010/main" spd="med" advClick="1" p14:dur="1000"/>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46" name="43_01_diffusion_osmosis_U.jpg"/>
          <p:cNvPicPr>
            <a:picLocks noChangeAspect="1"/>
          </p:cNvPicPr>
          <p:nvPr/>
        </p:nvPicPr>
        <p:blipFill>
          <a:blip r:embed="rId3">
            <a:extLst/>
          </a:blip>
          <a:srcRect l="0" t="0" r="0" b="2380"/>
          <a:stretch>
            <a:fillRect/>
          </a:stretch>
        </p:blipFill>
        <p:spPr>
          <a:xfrm>
            <a:off x="422204" y="514773"/>
            <a:ext cx="12158135" cy="8516339"/>
          </a:xfrm>
          <a:prstGeom prst="rect">
            <a:avLst/>
          </a:prstGeom>
          <a:ln w="12700">
            <a:miter lim="400000"/>
          </a:ln>
        </p:spPr>
      </p:pic>
      <p:sp>
        <p:nvSpPr>
          <p:cNvPr id="247" name="Shape 247"/>
          <p:cNvSpPr/>
          <p:nvPr>
            <p:ph type="title" idx="4294967295"/>
          </p:nvPr>
        </p:nvSpPr>
        <p:spPr>
          <a:xfrm>
            <a:off x="29350" y="-1"/>
            <a:ext cx="8556979"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43.1</a:t>
            </a:r>
          </a:p>
        </p:txBody>
      </p:sp>
      <p:sp>
        <p:nvSpPr>
          <p:cNvPr id="248" name="Shape 248"/>
          <p:cNvSpPr/>
          <p:nvPr/>
        </p:nvSpPr>
        <p:spPr>
          <a:xfrm>
            <a:off x="654755" y="1070186"/>
            <a:ext cx="2819475"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400">
                <a:latin typeface="Arial"/>
                <a:ea typeface="Arial"/>
                <a:cs typeface="Arial"/>
                <a:sym typeface="Arial"/>
              </a:defRPr>
            </a:lvl1pPr>
          </a:lstStyle>
          <a:p>
            <a:pPr/>
            <a:r>
              <a:t>Selectively permeable membrane</a:t>
            </a:r>
          </a:p>
        </p:txBody>
      </p:sp>
      <p:sp>
        <p:nvSpPr>
          <p:cNvPr id="249" name="Shape 249"/>
          <p:cNvSpPr/>
          <p:nvPr/>
        </p:nvSpPr>
        <p:spPr>
          <a:xfrm>
            <a:off x="6870417" y="1040835"/>
            <a:ext cx="2819476"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400">
                <a:latin typeface="Arial"/>
                <a:ea typeface="Arial"/>
                <a:cs typeface="Arial"/>
                <a:sym typeface="Arial"/>
              </a:defRPr>
            </a:lvl1pPr>
          </a:lstStyle>
          <a:p>
            <a:pPr/>
            <a:r>
              <a:t>Selectively permeable membrane</a:t>
            </a:r>
          </a:p>
        </p:txBody>
      </p:sp>
      <p:sp>
        <p:nvSpPr>
          <p:cNvPr id="250" name="Shape 250"/>
          <p:cNvSpPr/>
          <p:nvPr/>
        </p:nvSpPr>
        <p:spPr>
          <a:xfrm>
            <a:off x="7053298" y="1521742"/>
            <a:ext cx="1130474" cy="1728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200">
                <a:latin typeface="Arial"/>
                <a:ea typeface="Arial"/>
                <a:cs typeface="Arial"/>
                <a:sym typeface="Arial"/>
              </a:defRPr>
            </a:lvl1pPr>
          </a:lstStyle>
          <a:p>
            <a:pPr/>
            <a:r>
              <a:t>Low osmolarity</a:t>
            </a:r>
          </a:p>
        </p:txBody>
      </p:sp>
      <p:sp>
        <p:nvSpPr>
          <p:cNvPr id="251" name="Shape 251"/>
          <p:cNvSpPr/>
          <p:nvPr/>
        </p:nvSpPr>
        <p:spPr>
          <a:xfrm>
            <a:off x="8572782" y="1517226"/>
            <a:ext cx="1164333" cy="1728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200">
                <a:latin typeface="Arial"/>
                <a:ea typeface="Arial"/>
                <a:cs typeface="Arial"/>
                <a:sym typeface="Arial"/>
              </a:defRPr>
            </a:lvl1pPr>
          </a:lstStyle>
          <a:p>
            <a:pPr/>
            <a:r>
              <a:t>High osmolarity</a:t>
            </a:r>
          </a:p>
        </p:txBody>
      </p:sp>
      <p:sp>
        <p:nvSpPr>
          <p:cNvPr id="252" name="Shape 252"/>
          <p:cNvSpPr/>
          <p:nvPr/>
        </p:nvSpPr>
        <p:spPr>
          <a:xfrm>
            <a:off x="7976728" y="4958079"/>
            <a:ext cx="871043" cy="2219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600">
                <a:solidFill>
                  <a:srgbClr val="FFFFFF"/>
                </a:solidFill>
                <a:latin typeface="Arial"/>
                <a:ea typeface="Arial"/>
                <a:cs typeface="Arial"/>
                <a:sym typeface="Arial"/>
              </a:defRPr>
            </a:lvl1pPr>
          </a:lstStyle>
          <a:p>
            <a:pPr/>
            <a:r>
              <a:t>Osmosis</a:t>
            </a:r>
          </a:p>
        </p:txBody>
      </p:sp>
      <p:sp>
        <p:nvSpPr>
          <p:cNvPr id="253" name="Shape 253"/>
          <p:cNvSpPr/>
          <p:nvPr/>
        </p:nvSpPr>
        <p:spPr>
          <a:xfrm>
            <a:off x="1729457" y="4980657"/>
            <a:ext cx="876611"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1400">
                <a:latin typeface="Arial Black"/>
                <a:ea typeface="Arial Black"/>
                <a:cs typeface="Arial Black"/>
                <a:sym typeface="Arial Black"/>
              </a:defRPr>
            </a:lvl1pPr>
          </a:lstStyle>
          <a:p>
            <a:pPr/>
            <a:r>
              <a:t>Diffusion</a:t>
            </a:r>
          </a:p>
        </p:txBody>
      </p:sp>
      <p:sp>
        <p:nvSpPr>
          <p:cNvPr id="254" name="Shape 254"/>
          <p:cNvSpPr/>
          <p:nvPr/>
        </p:nvSpPr>
        <p:spPr>
          <a:xfrm>
            <a:off x="3865315" y="1442719"/>
            <a:ext cx="1900177" cy="850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400">
                <a:latin typeface="Arial Black"/>
                <a:ea typeface="Arial Black"/>
                <a:cs typeface="Arial Black"/>
                <a:sym typeface="Arial Black"/>
              </a:defRPr>
            </a:pPr>
            <a:r>
              <a:t>1.</a:t>
            </a:r>
            <a:r>
              <a:rPr b="1">
                <a:latin typeface="Arial"/>
                <a:ea typeface="Arial"/>
                <a:cs typeface="Arial"/>
                <a:sym typeface="Arial"/>
              </a:rPr>
              <a:t> Start with different</a:t>
            </a:r>
            <a:br>
              <a:rPr b="1">
                <a:latin typeface="Arial"/>
                <a:ea typeface="Arial"/>
                <a:cs typeface="Arial"/>
                <a:sym typeface="Arial"/>
              </a:rPr>
            </a:br>
            <a:r>
              <a:rPr b="1">
                <a:latin typeface="Arial"/>
                <a:ea typeface="Arial"/>
                <a:cs typeface="Arial"/>
                <a:sym typeface="Arial"/>
              </a:rPr>
              <a:t>solutes on opposite</a:t>
            </a:r>
            <a:br>
              <a:rPr b="1">
                <a:latin typeface="Arial"/>
                <a:ea typeface="Arial"/>
                <a:cs typeface="Arial"/>
                <a:sym typeface="Arial"/>
              </a:rPr>
            </a:br>
            <a:r>
              <a:rPr b="1">
                <a:latin typeface="Arial"/>
                <a:ea typeface="Arial"/>
                <a:cs typeface="Arial"/>
                <a:sym typeface="Arial"/>
              </a:rPr>
              <a:t>sides of a selectively</a:t>
            </a:r>
            <a:br>
              <a:rPr b="1">
                <a:latin typeface="Arial"/>
                <a:ea typeface="Arial"/>
                <a:cs typeface="Arial"/>
                <a:sym typeface="Arial"/>
              </a:rPr>
            </a:br>
            <a:r>
              <a:rPr b="1">
                <a:latin typeface="Arial"/>
                <a:ea typeface="Arial"/>
                <a:cs typeface="Arial"/>
                <a:sym typeface="Arial"/>
              </a:rPr>
              <a:t>permeable membrane.</a:t>
            </a:r>
          </a:p>
        </p:txBody>
      </p:sp>
      <p:sp>
        <p:nvSpPr>
          <p:cNvPr id="255" name="Shape 255"/>
          <p:cNvSpPr/>
          <p:nvPr/>
        </p:nvSpPr>
        <p:spPr>
          <a:xfrm>
            <a:off x="3876604" y="4084320"/>
            <a:ext cx="2106626" cy="4445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400">
                <a:latin typeface="Arial Black"/>
                <a:ea typeface="Arial Black"/>
                <a:cs typeface="Arial Black"/>
                <a:sym typeface="Arial Black"/>
              </a:defRPr>
            </a:pPr>
            <a:r>
              <a:t>2.</a:t>
            </a:r>
            <a:r>
              <a:rPr b="1">
                <a:latin typeface="Arial"/>
                <a:ea typeface="Arial"/>
                <a:cs typeface="Arial"/>
                <a:sym typeface="Arial"/>
              </a:rPr>
              <a:t> Solute diffusion along</a:t>
            </a:r>
            <a:br>
              <a:rPr b="1">
                <a:latin typeface="Arial"/>
                <a:ea typeface="Arial"/>
                <a:cs typeface="Arial"/>
                <a:sym typeface="Arial"/>
              </a:rPr>
            </a:br>
            <a:r>
              <a:rPr b="1">
                <a:latin typeface="Arial"/>
                <a:ea typeface="Arial"/>
                <a:cs typeface="Arial"/>
                <a:sym typeface="Arial"/>
              </a:rPr>
              <a:t>concentration gradients.</a:t>
            </a:r>
          </a:p>
        </p:txBody>
      </p:sp>
      <p:sp>
        <p:nvSpPr>
          <p:cNvPr id="256" name="Shape 256"/>
          <p:cNvSpPr/>
          <p:nvPr/>
        </p:nvSpPr>
        <p:spPr>
          <a:xfrm>
            <a:off x="3872088" y="6777849"/>
            <a:ext cx="1415481" cy="4445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400">
                <a:latin typeface="Arial Black"/>
                <a:ea typeface="Arial Black"/>
                <a:cs typeface="Arial Black"/>
                <a:sym typeface="Arial Black"/>
              </a:defRPr>
            </a:pPr>
            <a:r>
              <a:t>3.</a:t>
            </a:r>
            <a:r>
              <a:rPr b="1">
                <a:latin typeface="Arial"/>
                <a:ea typeface="Arial"/>
                <a:cs typeface="Arial"/>
                <a:sym typeface="Arial"/>
              </a:rPr>
              <a:t> Equilibrium is</a:t>
            </a:r>
            <a:br>
              <a:rPr b="1">
                <a:latin typeface="Arial"/>
                <a:ea typeface="Arial"/>
                <a:cs typeface="Arial"/>
                <a:sym typeface="Arial"/>
              </a:rPr>
            </a:br>
            <a:r>
              <a:rPr b="1">
                <a:latin typeface="Arial"/>
                <a:ea typeface="Arial"/>
                <a:cs typeface="Arial"/>
                <a:sym typeface="Arial"/>
              </a:rPr>
              <a:t>established.</a:t>
            </a:r>
          </a:p>
        </p:txBody>
      </p:sp>
      <p:sp>
        <p:nvSpPr>
          <p:cNvPr id="257" name="Shape 257"/>
          <p:cNvSpPr/>
          <p:nvPr/>
        </p:nvSpPr>
        <p:spPr>
          <a:xfrm>
            <a:off x="10128391" y="1420142"/>
            <a:ext cx="1939070" cy="850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400">
                <a:latin typeface="Arial Black"/>
                <a:ea typeface="Arial Black"/>
                <a:cs typeface="Arial Black"/>
                <a:sym typeface="Arial Black"/>
              </a:defRPr>
            </a:pPr>
            <a:r>
              <a:t>1.</a:t>
            </a:r>
            <a:r>
              <a:rPr b="1">
                <a:latin typeface="Arial"/>
                <a:ea typeface="Arial"/>
                <a:cs typeface="Arial"/>
                <a:sym typeface="Arial"/>
              </a:rPr>
              <a:t> Start with more </a:t>
            </a:r>
            <a:br>
              <a:rPr b="1">
                <a:latin typeface="Arial"/>
                <a:ea typeface="Arial"/>
                <a:cs typeface="Arial"/>
                <a:sym typeface="Arial"/>
              </a:rPr>
            </a:br>
            <a:r>
              <a:rPr b="1">
                <a:latin typeface="Arial"/>
                <a:ea typeface="Arial"/>
                <a:cs typeface="Arial"/>
                <a:sym typeface="Arial"/>
              </a:rPr>
              <a:t>solute on one side of a</a:t>
            </a:r>
            <a:br>
              <a:rPr b="1">
                <a:latin typeface="Arial"/>
                <a:ea typeface="Arial"/>
                <a:cs typeface="Arial"/>
                <a:sym typeface="Arial"/>
              </a:rPr>
            </a:br>
            <a:r>
              <a:rPr b="1">
                <a:latin typeface="Arial"/>
                <a:ea typeface="Arial"/>
                <a:cs typeface="Arial"/>
                <a:sym typeface="Arial"/>
              </a:rPr>
              <a:t>selectively permeable</a:t>
            </a:r>
            <a:br>
              <a:rPr b="1">
                <a:latin typeface="Arial"/>
                <a:ea typeface="Arial"/>
                <a:cs typeface="Arial"/>
                <a:sym typeface="Arial"/>
              </a:rPr>
            </a:br>
            <a:r>
              <a:rPr b="1">
                <a:latin typeface="Arial"/>
                <a:ea typeface="Arial"/>
                <a:cs typeface="Arial"/>
                <a:sym typeface="Arial"/>
              </a:rPr>
              <a:t>membrane.</a:t>
            </a:r>
          </a:p>
        </p:txBody>
      </p:sp>
      <p:sp>
        <p:nvSpPr>
          <p:cNvPr id="258" name="Shape 258"/>
          <p:cNvSpPr/>
          <p:nvPr/>
        </p:nvSpPr>
        <p:spPr>
          <a:xfrm>
            <a:off x="10144195" y="4075288"/>
            <a:ext cx="2008089" cy="850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400">
                <a:latin typeface="Arial Black"/>
                <a:ea typeface="Arial Black"/>
                <a:cs typeface="Arial Black"/>
                <a:sym typeface="Arial Black"/>
              </a:defRPr>
            </a:pPr>
            <a:r>
              <a:t>2.</a:t>
            </a:r>
            <a:r>
              <a:rPr b="1">
                <a:latin typeface="Arial"/>
                <a:ea typeface="Arial"/>
                <a:cs typeface="Arial"/>
                <a:sym typeface="Arial"/>
              </a:rPr>
              <a:t> Water diffusion</a:t>
            </a:r>
            <a:br>
              <a:rPr b="1">
                <a:latin typeface="Arial"/>
                <a:ea typeface="Arial"/>
                <a:cs typeface="Arial"/>
                <a:sym typeface="Arial"/>
              </a:rPr>
            </a:br>
            <a:r>
              <a:rPr b="1">
                <a:latin typeface="Arial"/>
                <a:ea typeface="Arial"/>
                <a:cs typeface="Arial"/>
                <a:sym typeface="Arial"/>
              </a:rPr>
              <a:t>toward region or higher</a:t>
            </a:r>
            <a:br>
              <a:rPr b="1">
                <a:latin typeface="Arial"/>
                <a:ea typeface="Arial"/>
                <a:cs typeface="Arial"/>
                <a:sym typeface="Arial"/>
              </a:rPr>
            </a:br>
            <a:r>
              <a:rPr b="1">
                <a:latin typeface="Arial"/>
                <a:ea typeface="Arial"/>
                <a:cs typeface="Arial"/>
                <a:sym typeface="Arial"/>
              </a:rPr>
              <a:t>solute concentration</a:t>
            </a:r>
            <a:br>
              <a:rPr b="1">
                <a:latin typeface="Arial"/>
                <a:ea typeface="Arial"/>
                <a:cs typeface="Arial"/>
                <a:sym typeface="Arial"/>
              </a:rPr>
            </a:br>
            <a:r>
              <a:rPr b="1">
                <a:latin typeface="Arial"/>
                <a:ea typeface="Arial"/>
                <a:cs typeface="Arial"/>
                <a:sym typeface="Arial"/>
              </a:rPr>
              <a:t>(higher osmolarity).</a:t>
            </a:r>
          </a:p>
        </p:txBody>
      </p:sp>
      <p:sp>
        <p:nvSpPr>
          <p:cNvPr id="259" name="Shape 259"/>
          <p:cNvSpPr/>
          <p:nvPr/>
        </p:nvSpPr>
        <p:spPr>
          <a:xfrm>
            <a:off x="2219395" y="1239519"/>
            <a:ext cx="1" cy="219006"/>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260" name="Shape 260"/>
          <p:cNvSpPr/>
          <p:nvPr/>
        </p:nvSpPr>
        <p:spPr>
          <a:xfrm>
            <a:off x="8450862" y="1225973"/>
            <a:ext cx="1" cy="232552"/>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4" name="Shape 264"/>
          <p:cNvSpPr/>
          <p:nvPr>
            <p:ph type="title" idx="4294967295"/>
          </p:nvPr>
        </p:nvSpPr>
        <p:spPr>
          <a:xfrm>
            <a:off x="97084"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What Is Osmotic Stress?</a:t>
            </a:r>
          </a:p>
        </p:txBody>
      </p:sp>
      <p:sp>
        <p:nvSpPr>
          <p:cNvPr id="265" name="Shape 265"/>
          <p:cNvSpPr/>
          <p:nvPr>
            <p:ph type="body" idx="4294967295"/>
          </p:nvPr>
        </p:nvSpPr>
        <p:spPr>
          <a:xfrm>
            <a:off x="205457" y="1819768"/>
            <a:ext cx="12499059" cy="7414544"/>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b="1" sz="3800">
                <a:latin typeface="Arial"/>
                <a:ea typeface="Arial"/>
                <a:cs typeface="Arial"/>
                <a:sym typeface="Arial"/>
              </a:defRPr>
            </a:pPr>
            <a:r>
              <a:t>Osmotic</a:t>
            </a:r>
            <a:r>
              <a:rPr b="0"/>
              <a:t> </a:t>
            </a:r>
            <a:r>
              <a:t>stress</a:t>
            </a:r>
            <a:r>
              <a:rPr b="0"/>
              <a:t> occurs when the concentration of dissolved substances in a cell or tissue is abnormal</a:t>
            </a:r>
          </a:p>
          <a:p>
            <a:pPr marL="379185" indent="-379185" defTabSz="1300480">
              <a:spcBef>
                <a:spcPts val="900"/>
              </a:spcBef>
              <a:buClr>
                <a:srgbClr val="9D002D"/>
              </a:buClr>
              <a:buSzPct val="100000"/>
              <a:buFont typeface="Wingdings"/>
              <a:buChar char="▪"/>
              <a:defRPr b="1" sz="3800">
                <a:latin typeface="Arial"/>
                <a:ea typeface="Arial"/>
                <a:cs typeface="Arial"/>
                <a:sym typeface="Arial"/>
              </a:defRPr>
            </a:pPr>
            <a:r>
              <a:t>Osmoregulation</a:t>
            </a:r>
            <a:r>
              <a:rPr b="0"/>
              <a:t> is the control of water and solutes within cells</a:t>
            </a:r>
          </a:p>
        </p:txBody>
      </p:sp>
      <p:sp>
        <p:nvSpPr>
          <p:cNvPr id="266" name="Shape 266"/>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8" name="Shape 268"/>
          <p:cNvSpPr/>
          <p:nvPr>
            <p:ph type="title" idx="4294967295"/>
          </p:nvPr>
        </p:nvSpPr>
        <p:spPr>
          <a:xfrm>
            <a:off x="97084"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What Is Osmotic Stress?</a:t>
            </a:r>
          </a:p>
        </p:txBody>
      </p:sp>
      <p:sp>
        <p:nvSpPr>
          <p:cNvPr id="269" name="Shape 269"/>
          <p:cNvSpPr/>
          <p:nvPr>
            <p:ph type="body" idx="4294967295"/>
          </p:nvPr>
        </p:nvSpPr>
        <p:spPr>
          <a:xfrm>
            <a:off x="205457" y="1819768"/>
            <a:ext cx="12480997" cy="7667415"/>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Organisms such as sponges and jellyfish do not </a:t>
            </a:r>
            <a:br/>
            <a:r>
              <a:t>need to osmoregulate, because seawater is a fairly constant ionic and osmotic environment and nearly matches the electrolyte concentrations found within these animals</a:t>
            </a:r>
            <a:endParaRPr sz="3400"/>
          </a:p>
          <a:p>
            <a:pPr lvl="1" marL="831361" indent="-386861" defTabSz="1300480">
              <a:spcBef>
                <a:spcPts val="800"/>
              </a:spcBef>
              <a:buClr>
                <a:srgbClr val="9D002D"/>
              </a:buClr>
              <a:buSzPct val="100000"/>
              <a:buChar char="–"/>
              <a:defRPr>
                <a:latin typeface="Arial"/>
                <a:ea typeface="Arial"/>
                <a:cs typeface="Arial"/>
                <a:sym typeface="Arial"/>
              </a:defRPr>
            </a:pPr>
            <a:r>
              <a:t>Relative to seawater, their tissues are </a:t>
            </a:r>
            <a:r>
              <a:rPr b="1"/>
              <a:t>isotonic</a:t>
            </a:r>
            <a:r>
              <a:t>—that is, the concentration of solutes is equal in and outside the cells</a:t>
            </a:r>
          </a:p>
          <a:p>
            <a:pPr lvl="1" marL="831361" indent="-386861" defTabSz="1300480">
              <a:spcBef>
                <a:spcPts val="800"/>
              </a:spcBef>
              <a:buClr>
                <a:srgbClr val="9D002D"/>
              </a:buClr>
              <a:buSzPct val="100000"/>
              <a:buChar char="–"/>
              <a:defRPr>
                <a:latin typeface="Arial"/>
                <a:ea typeface="Arial"/>
                <a:cs typeface="Arial"/>
                <a:sym typeface="Arial"/>
              </a:defRPr>
            </a:pPr>
            <a:r>
              <a:t>Such animals are called </a:t>
            </a:r>
            <a:r>
              <a:rPr b="1"/>
              <a:t>osmoconformers</a:t>
            </a:r>
          </a:p>
          <a:p>
            <a:pPr lvl="1" marL="831361" indent="-386861" defTabSz="1300480">
              <a:spcBef>
                <a:spcPts val="800"/>
              </a:spcBef>
              <a:buClr>
                <a:srgbClr val="9D002D"/>
              </a:buClr>
              <a:buSzPct val="100000"/>
              <a:buChar char="–"/>
              <a:defRPr>
                <a:latin typeface="Arial"/>
                <a:ea typeface="Arial"/>
                <a:cs typeface="Arial"/>
                <a:sym typeface="Arial"/>
              </a:defRPr>
            </a:pPr>
            <a:r>
              <a:t>Making seawater is </a:t>
            </a:r>
            <a:r>
              <a:rPr b="1"/>
              <a:t>isosmotic </a:t>
            </a:r>
            <a:r>
              <a:t>in comparison to the cells and tissues</a:t>
            </a:r>
          </a:p>
        </p:txBody>
      </p:sp>
      <p:sp>
        <p:nvSpPr>
          <p:cNvPr id="270" name="Shape 270"/>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2" name="Shape 272"/>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Osmotic Stress in Seawater</a:t>
            </a:r>
          </a:p>
        </p:txBody>
      </p:sp>
      <p:sp>
        <p:nvSpPr>
          <p:cNvPr id="273" name="Shape 273"/>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In contrast to osmoconformers, most marine fish are </a:t>
            </a:r>
            <a:r>
              <a:rPr b="1"/>
              <a:t>osmoregulators</a:t>
            </a:r>
            <a:r>
              <a:t>. Fish actively regulate osmolarity inside their bodies to achieve homeostasis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Osmoregulation is required in marine vertebrates because their tissues are </a:t>
            </a:r>
            <a:r>
              <a:rPr b="1"/>
              <a:t>hypotonic</a:t>
            </a:r>
            <a:r>
              <a:t> to salt water—the solution inside the cells contains fewer solutes than the solution outside</a:t>
            </a:r>
          </a:p>
          <a:p>
            <a:pPr lvl="1" marL="831361" indent="-386861" defTabSz="1300480">
              <a:spcBef>
                <a:spcPts val="800"/>
              </a:spcBef>
              <a:buClr>
                <a:srgbClr val="9D002D"/>
              </a:buClr>
              <a:buSzPct val="100000"/>
              <a:buChar char="–"/>
              <a:defRPr>
                <a:latin typeface="Arial"/>
                <a:ea typeface="Arial"/>
                <a:cs typeface="Arial"/>
                <a:sym typeface="Arial"/>
              </a:defRPr>
            </a:pPr>
            <a:r>
              <a:t> So what, who cares?</a:t>
            </a:r>
          </a:p>
        </p:txBody>
      </p:sp>
      <p:sp>
        <p:nvSpPr>
          <p:cNvPr id="274" name="Shape 274"/>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Shape 138"/>
          <p:cNvSpPr/>
          <p:nvPr>
            <p:ph type="title"/>
          </p:nvPr>
        </p:nvSpPr>
        <p:spPr>
          <a:prstGeom prst="rect">
            <a:avLst/>
          </a:prstGeom>
        </p:spPr>
        <p:txBody>
          <a:bodyPr/>
          <a:lstStyle/>
          <a:p>
            <a:pPr/>
            <a:r>
              <a:t>Osmoregulation</a:t>
            </a:r>
          </a:p>
        </p:txBody>
      </p:sp>
    </p:spTree>
  </p:cSld>
  <p:clrMapOvr>
    <a:masterClrMapping/>
  </p:clrMapOvr>
  <p:transition xmlns:p14="http://schemas.microsoft.com/office/powerpoint/2010/main" spd="med" advClick="1" p14:dur="1000"/>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6" name="Shape 276"/>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Osmotic Stress in Seawater</a:t>
            </a:r>
          </a:p>
        </p:txBody>
      </p:sp>
      <p:sp>
        <p:nvSpPr>
          <p:cNvPr id="277" name="Shape 277"/>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In contrast to osmoconformers, most marine fish are </a:t>
            </a:r>
            <a:r>
              <a:rPr b="1"/>
              <a:t>osmoregulators</a:t>
            </a:r>
            <a:r>
              <a:t>. Fish actively regulate osmolarity inside their bodies to achieve homeostasis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Osmoregulation is required in marine vertebrates because their tissues are </a:t>
            </a:r>
            <a:r>
              <a:rPr b="1"/>
              <a:t>hypotonic</a:t>
            </a:r>
            <a:r>
              <a:t> to salt water—the solution inside the cells contains fewer solutes than the solution outside</a:t>
            </a:r>
          </a:p>
          <a:p>
            <a:pPr lvl="1" marL="831361" indent="-386861" defTabSz="1300480">
              <a:spcBef>
                <a:spcPts val="800"/>
              </a:spcBef>
              <a:buClr>
                <a:srgbClr val="9D002D"/>
              </a:buClr>
              <a:buSzPct val="100000"/>
              <a:buChar char="–"/>
              <a:defRPr>
                <a:latin typeface="Arial"/>
                <a:ea typeface="Arial"/>
                <a:cs typeface="Arial"/>
                <a:sym typeface="Arial"/>
              </a:defRPr>
            </a:pPr>
            <a:r>
              <a:t>They lose water by osmosis and gain electrolytes by diffusion</a:t>
            </a:r>
          </a:p>
          <a:p>
            <a:pPr lvl="1" marL="831361" indent="-386861" defTabSz="1300480">
              <a:spcBef>
                <a:spcPts val="800"/>
              </a:spcBef>
              <a:buClr>
                <a:srgbClr val="9D002D"/>
              </a:buClr>
              <a:buSzPct val="100000"/>
              <a:buChar char="–"/>
              <a:defRPr>
                <a:latin typeface="Arial"/>
                <a:ea typeface="Arial"/>
                <a:cs typeface="Arial"/>
                <a:sym typeface="Arial"/>
              </a:defRPr>
            </a:pPr>
            <a:r>
              <a:t>This can affect gas exchange, the function of the gills</a:t>
            </a:r>
          </a:p>
        </p:txBody>
      </p:sp>
      <p:sp>
        <p:nvSpPr>
          <p:cNvPr id="278" name="Shape 278"/>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0" name="Shape 280"/>
          <p:cNvSpPr/>
          <p:nvPr>
            <p:ph type="title" idx="4294967295"/>
          </p:nvPr>
        </p:nvSpPr>
        <p:spPr>
          <a:xfrm>
            <a:off x="97084"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Hyperosmotic Seawater and Gas Exchange</a:t>
            </a:r>
          </a:p>
        </p:txBody>
      </p:sp>
      <p:sp>
        <p:nvSpPr>
          <p:cNvPr id="281" name="Shape 281"/>
          <p:cNvSpPr/>
          <p:nvPr>
            <p:ph type="body" idx="4294967295"/>
          </p:nvPr>
        </p:nvSpPr>
        <p:spPr>
          <a:xfrm>
            <a:off x="205457" y="1819768"/>
            <a:ext cx="12480997" cy="7595166"/>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Because the seawater is </a:t>
            </a:r>
            <a:r>
              <a:rPr i="1"/>
              <a:t>hyperosmotic</a:t>
            </a:r>
            <a:r>
              <a:t> in solutes, causing the loss of water, marine fishes must replace the water or the cells will die and there will be a loss of gas exchange</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Marine </a:t>
            </a:r>
            <a:r>
              <a:rPr b="1"/>
              <a:t>fishes must drink large amounts of water</a:t>
            </a:r>
            <a:r>
              <a:t> to replace the loss of water, which also brings more electrolytes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Thus marine fishes must regulate the electrolyte and water balance to obtain </a:t>
            </a:r>
            <a:r>
              <a:rPr i="1"/>
              <a:t>homeostasis</a:t>
            </a:r>
          </a:p>
          <a:p>
            <a:pPr lvl="1" marL="831361" indent="-386861" defTabSz="1300480">
              <a:spcBef>
                <a:spcPts val="800"/>
              </a:spcBef>
              <a:buClr>
                <a:srgbClr val="9D002D"/>
              </a:buClr>
              <a:buSzPct val="100000"/>
              <a:buChar char="–"/>
              <a:defRPr>
                <a:latin typeface="Arial"/>
                <a:ea typeface="Arial"/>
                <a:cs typeface="Arial"/>
                <a:sym typeface="Arial"/>
              </a:defRPr>
            </a:pPr>
            <a:r>
              <a:t>Membrane proteins are used to actively pump out </a:t>
            </a:r>
            <a:br/>
            <a:r>
              <a:t>the ions</a:t>
            </a:r>
          </a:p>
        </p:txBody>
      </p:sp>
      <p:sp>
        <p:nvSpPr>
          <p:cNvPr id="282" name="Shape 282"/>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84" name="43_02_marine_fish_U.jpg"/>
          <p:cNvPicPr>
            <a:picLocks noChangeAspect="1"/>
          </p:cNvPicPr>
          <p:nvPr/>
        </p:nvPicPr>
        <p:blipFill>
          <a:blip r:embed="rId3">
            <a:extLst/>
          </a:blip>
          <a:srcRect l="0" t="0" r="0" b="2391"/>
          <a:stretch>
            <a:fillRect/>
          </a:stretch>
        </p:blipFill>
        <p:spPr>
          <a:xfrm>
            <a:off x="1792675" y="862471"/>
            <a:ext cx="9417192" cy="7836748"/>
          </a:xfrm>
          <a:prstGeom prst="rect">
            <a:avLst/>
          </a:prstGeom>
          <a:ln w="12700">
            <a:miter lim="400000"/>
          </a:ln>
        </p:spPr>
      </p:pic>
      <p:sp>
        <p:nvSpPr>
          <p:cNvPr id="285" name="Shape 285"/>
          <p:cNvSpPr/>
          <p:nvPr>
            <p:ph type="title" idx="4294967295"/>
          </p:nvPr>
        </p:nvSpPr>
        <p:spPr>
          <a:xfrm>
            <a:off x="29350" y="-1"/>
            <a:ext cx="8033175"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43.2</a:t>
            </a:r>
          </a:p>
        </p:txBody>
      </p:sp>
      <p:sp>
        <p:nvSpPr>
          <p:cNvPr id="286" name="Shape 286"/>
          <p:cNvSpPr/>
          <p:nvPr/>
        </p:nvSpPr>
        <p:spPr>
          <a:xfrm>
            <a:off x="3086382" y="4881315"/>
            <a:ext cx="1688505" cy="104385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sz="2400">
                <a:latin typeface="Arial Black"/>
                <a:ea typeface="Arial Black"/>
                <a:cs typeface="Arial Black"/>
                <a:sym typeface="Arial Black"/>
              </a:defRPr>
            </a:pPr>
            <a:r>
              <a:t>Gill tissue</a:t>
            </a:r>
            <a:br/>
            <a:r>
              <a:rPr b="1">
                <a:latin typeface="Arial"/>
                <a:ea typeface="Arial"/>
                <a:cs typeface="Arial"/>
                <a:sym typeface="Arial"/>
              </a:rPr>
              <a:t>(lower</a:t>
            </a:r>
            <a:br>
              <a:rPr b="1">
                <a:latin typeface="Arial"/>
                <a:ea typeface="Arial"/>
                <a:cs typeface="Arial"/>
                <a:sym typeface="Arial"/>
              </a:rPr>
            </a:br>
            <a:r>
              <a:rPr b="1">
                <a:latin typeface="Arial"/>
                <a:ea typeface="Arial"/>
                <a:cs typeface="Arial"/>
                <a:sym typeface="Arial"/>
              </a:rPr>
              <a:t>osmolarity)</a:t>
            </a:r>
          </a:p>
        </p:txBody>
      </p:sp>
      <p:sp>
        <p:nvSpPr>
          <p:cNvPr id="287" name="Shape 287"/>
          <p:cNvSpPr/>
          <p:nvPr/>
        </p:nvSpPr>
        <p:spPr>
          <a:xfrm>
            <a:off x="3084124" y="6502400"/>
            <a:ext cx="1655615" cy="10438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sz="2400">
                <a:latin typeface="Arial Black"/>
                <a:ea typeface="Arial Black"/>
                <a:cs typeface="Arial Black"/>
                <a:sym typeface="Arial Black"/>
              </a:defRPr>
            </a:pPr>
            <a:r>
              <a:t>Seawater</a:t>
            </a:r>
            <a:br/>
            <a:r>
              <a:rPr b="1">
                <a:latin typeface="Arial"/>
                <a:ea typeface="Arial"/>
                <a:cs typeface="Arial"/>
                <a:sym typeface="Arial"/>
              </a:rPr>
              <a:t>(higher</a:t>
            </a:r>
            <a:br>
              <a:rPr b="1">
                <a:latin typeface="Arial"/>
                <a:ea typeface="Arial"/>
                <a:cs typeface="Arial"/>
                <a:sym typeface="Arial"/>
              </a:rPr>
            </a:br>
            <a:r>
              <a:rPr b="1">
                <a:latin typeface="Arial"/>
                <a:ea typeface="Arial"/>
                <a:cs typeface="Arial"/>
                <a:sym typeface="Arial"/>
              </a:rPr>
              <a:t>osmolarity)</a:t>
            </a:r>
          </a:p>
        </p:txBody>
      </p:sp>
      <p:sp>
        <p:nvSpPr>
          <p:cNvPr id="288" name="Shape 288"/>
          <p:cNvSpPr/>
          <p:nvPr/>
        </p:nvSpPr>
        <p:spPr>
          <a:xfrm>
            <a:off x="7672451" y="4208497"/>
            <a:ext cx="1739703" cy="98770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0000"/>
              </a:lnSpc>
              <a:defRPr b="1" sz="2400">
                <a:latin typeface="Arial"/>
                <a:ea typeface="Arial"/>
                <a:cs typeface="Arial"/>
                <a:sym typeface="Arial"/>
              </a:defRPr>
            </a:pPr>
            <a:r>
              <a:t>Gain many</a:t>
            </a:r>
            <a:br/>
            <a:r>
              <a:t>electrolytes</a:t>
            </a:r>
            <a:br/>
            <a:r>
              <a:t>by diffusion</a:t>
            </a:r>
          </a:p>
        </p:txBody>
      </p:sp>
      <p:sp>
        <p:nvSpPr>
          <p:cNvPr id="289" name="Shape 289"/>
          <p:cNvSpPr/>
          <p:nvPr/>
        </p:nvSpPr>
        <p:spPr>
          <a:xfrm>
            <a:off x="5765127" y="7175217"/>
            <a:ext cx="1655168" cy="130874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0000"/>
              </a:lnSpc>
              <a:defRPr b="1" sz="2400">
                <a:latin typeface="Arial"/>
                <a:ea typeface="Arial"/>
                <a:cs typeface="Arial"/>
                <a:sym typeface="Arial"/>
              </a:defRPr>
            </a:pPr>
            <a:r>
              <a:t>Lose large</a:t>
            </a:r>
            <a:br/>
            <a:r>
              <a:t>amounts of</a:t>
            </a:r>
            <a:br/>
            <a:r>
              <a:t>water by</a:t>
            </a:r>
            <a:br/>
            <a:r>
              <a:t>osmosis</a:t>
            </a:r>
          </a:p>
        </p:txBody>
      </p:sp>
      <p:sp>
        <p:nvSpPr>
          <p:cNvPr id="290" name="Shape 290"/>
          <p:cNvSpPr/>
          <p:nvPr/>
        </p:nvSpPr>
        <p:spPr>
          <a:xfrm>
            <a:off x="8268399" y="7188764"/>
            <a:ext cx="2503042" cy="98770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0000"/>
              </a:lnSpc>
              <a:defRPr b="1" sz="2400">
                <a:latin typeface="Arial"/>
                <a:ea typeface="Arial"/>
                <a:cs typeface="Arial"/>
                <a:sym typeface="Arial"/>
              </a:defRPr>
            </a:pPr>
            <a:r>
              <a:t>Lose electrolytes</a:t>
            </a:r>
            <a:br/>
            <a:r>
              <a:t>through active</a:t>
            </a:r>
            <a:br/>
            <a:r>
              <a:t>transport out</a:t>
            </a:r>
          </a:p>
        </p:txBody>
      </p:sp>
      <p:sp>
        <p:nvSpPr>
          <p:cNvPr id="291" name="Shape 291"/>
          <p:cNvSpPr/>
          <p:nvPr/>
        </p:nvSpPr>
        <p:spPr>
          <a:xfrm>
            <a:off x="6463843" y="3117991"/>
            <a:ext cx="503834" cy="34562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defTabSz="1300480">
              <a:lnSpc>
                <a:spcPct val="90000"/>
              </a:lnSpc>
              <a:defRPr b="1" sz="2400">
                <a:solidFill>
                  <a:srgbClr val="808080"/>
                </a:solidFill>
                <a:latin typeface="Arial"/>
                <a:ea typeface="Arial"/>
                <a:cs typeface="Arial"/>
                <a:sym typeface="Arial"/>
              </a:defRPr>
            </a:lvl1pPr>
          </a:lstStyle>
          <a:p>
            <a:pPr/>
            <a:r>
              <a:t>Gill</a:t>
            </a:r>
          </a:p>
        </p:txBody>
      </p:sp>
    </p:spTree>
  </p:cSld>
  <p:clrMapOvr>
    <a:masterClrMapping/>
  </p:clrMapOvr>
  <p:transition xmlns:p14="http://schemas.microsoft.com/office/powerpoint/2010/main" spd="med" advClick="1" p14:dur="1000"/>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95" name="pasted-image.jpg"/>
          <p:cNvPicPr>
            <a:picLocks noChangeAspect="1"/>
          </p:cNvPicPr>
          <p:nvPr/>
        </p:nvPicPr>
        <p:blipFill>
          <a:blip r:embed="rId2">
            <a:extLst/>
          </a:blip>
          <a:stretch>
            <a:fillRect/>
          </a:stretch>
        </p:blipFill>
        <p:spPr>
          <a:xfrm>
            <a:off x="1054100" y="2959100"/>
            <a:ext cx="10896600" cy="3835400"/>
          </a:xfrm>
          <a:prstGeom prst="rect">
            <a:avLst/>
          </a:prstGeom>
          <a:ln w="12700">
            <a:miter lim="400000"/>
          </a:ln>
        </p:spPr>
      </p:pic>
    </p:spTree>
  </p:cSld>
  <p:clrMapOvr>
    <a:masterClrMapping/>
  </p:clrMapOvr>
  <p:transition xmlns:p14="http://schemas.microsoft.com/office/powerpoint/2010/main" spd="med" advClick="1" p14:dur="1000"/>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7" name="Shape 297"/>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Osmotic Stress in Freshwater</a:t>
            </a:r>
          </a:p>
        </p:txBody>
      </p:sp>
      <p:sp>
        <p:nvSpPr>
          <p:cNvPr id="298" name="Shape 298"/>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Freshwater animals are under osmotic stress because they gain water and lose salt</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tissues of freshwater fish are </a:t>
            </a:r>
            <a:r>
              <a:rPr b="1"/>
              <a:t>hypertonic</a:t>
            </a:r>
            <a:r>
              <a:t> to the surrounding water</a:t>
            </a:r>
            <a:endParaRPr sz="3400"/>
          </a:p>
          <a:p>
            <a:pPr lvl="1" marL="831361" indent="-386861" defTabSz="1300480">
              <a:spcBef>
                <a:spcPts val="800"/>
              </a:spcBef>
              <a:buClr>
                <a:srgbClr val="9D002D"/>
              </a:buClr>
              <a:buSzPct val="100000"/>
              <a:buChar char="–"/>
              <a:defRPr>
                <a:latin typeface="Arial"/>
                <a:ea typeface="Arial"/>
                <a:cs typeface="Arial"/>
                <a:sym typeface="Arial"/>
              </a:defRPr>
            </a:pPr>
            <a:r>
              <a:t>The solution inside the cells contains more solutes than the solution outside</a:t>
            </a:r>
          </a:p>
          <a:p>
            <a:pPr lvl="1" marL="831361" indent="-386861" defTabSz="1300480">
              <a:spcBef>
                <a:spcPts val="800"/>
              </a:spcBef>
              <a:buClr>
                <a:srgbClr val="9D002D"/>
              </a:buClr>
              <a:buSzPct val="100000"/>
              <a:buChar char="–"/>
              <a:defRPr>
                <a:latin typeface="Arial"/>
                <a:ea typeface="Arial"/>
                <a:cs typeface="Arial"/>
                <a:sym typeface="Arial"/>
              </a:defRPr>
            </a:pPr>
            <a:r>
              <a:t>Thus their cells gain water through osmosis and lose electrolytes by diffusion</a:t>
            </a:r>
          </a:p>
        </p:txBody>
      </p:sp>
      <p:sp>
        <p:nvSpPr>
          <p:cNvPr id="299" name="Shape 299"/>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1" name="Shape 301"/>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Osmotic Stress in Freshwater</a:t>
            </a:r>
          </a:p>
        </p:txBody>
      </p:sp>
      <p:sp>
        <p:nvSpPr>
          <p:cNvPr id="302" name="Shape 302"/>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electrolytes are replaced in two ways:</a:t>
            </a:r>
          </a:p>
          <a:p>
            <a:pPr lvl="1" marL="989623" indent="-545123" defTabSz="1300480">
              <a:spcBef>
                <a:spcPts val="800"/>
              </a:spcBef>
              <a:buClr>
                <a:srgbClr val="000000"/>
              </a:buClr>
              <a:buSzPct val="100000"/>
              <a:buAutoNum type="arabicPeriod" startAt="1"/>
              <a:defRPr>
                <a:latin typeface="Arial"/>
                <a:ea typeface="Arial"/>
                <a:cs typeface="Arial"/>
                <a:sym typeface="Arial"/>
              </a:defRPr>
            </a:pPr>
            <a:r>
              <a:t>As nutrients from food sources</a:t>
            </a:r>
          </a:p>
          <a:p>
            <a:pPr lvl="1" marL="989623" indent="-545123" defTabSz="1300480">
              <a:spcBef>
                <a:spcPts val="800"/>
              </a:spcBef>
              <a:buClr>
                <a:srgbClr val="000000"/>
              </a:buClr>
              <a:buSzPct val="100000"/>
              <a:buAutoNum type="arabicPeriod" startAt="1"/>
              <a:defRPr>
                <a:latin typeface="Arial"/>
                <a:ea typeface="Arial"/>
                <a:cs typeface="Arial"/>
                <a:sym typeface="Arial"/>
              </a:defRPr>
            </a:pPr>
            <a:r>
              <a:t>Active transport from the water</a:t>
            </a:r>
          </a:p>
        </p:txBody>
      </p:sp>
      <p:sp>
        <p:nvSpPr>
          <p:cNvPr id="303" name="Shape 303"/>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05" name="43_03_freshwater_fish_U.jpg"/>
          <p:cNvPicPr>
            <a:picLocks noChangeAspect="1"/>
          </p:cNvPicPr>
          <p:nvPr/>
        </p:nvPicPr>
        <p:blipFill>
          <a:blip r:embed="rId3">
            <a:extLst/>
          </a:blip>
          <a:srcRect l="0" t="0" r="0" b="2555"/>
          <a:stretch>
            <a:fillRect/>
          </a:stretch>
        </p:blipFill>
        <p:spPr>
          <a:xfrm>
            <a:off x="1819768" y="857955"/>
            <a:ext cx="9365264" cy="7832232"/>
          </a:xfrm>
          <a:prstGeom prst="rect">
            <a:avLst/>
          </a:prstGeom>
          <a:ln w="12700">
            <a:miter lim="400000"/>
          </a:ln>
        </p:spPr>
      </p:pic>
      <p:sp>
        <p:nvSpPr>
          <p:cNvPr id="306" name="Shape 306"/>
          <p:cNvSpPr/>
          <p:nvPr>
            <p:ph type="title" idx="4294967295"/>
          </p:nvPr>
        </p:nvSpPr>
        <p:spPr>
          <a:xfrm>
            <a:off x="27093" y="-1"/>
            <a:ext cx="8324427"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43.3</a:t>
            </a:r>
          </a:p>
        </p:txBody>
      </p:sp>
      <p:sp>
        <p:nvSpPr>
          <p:cNvPr id="307" name="Shape 307"/>
          <p:cNvSpPr/>
          <p:nvPr/>
        </p:nvSpPr>
        <p:spPr>
          <a:xfrm>
            <a:off x="2817706" y="4851964"/>
            <a:ext cx="1688506" cy="10438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sz="2400">
                <a:latin typeface="Arial Black"/>
                <a:ea typeface="Arial Black"/>
                <a:cs typeface="Arial Black"/>
                <a:sym typeface="Arial Black"/>
              </a:defRPr>
            </a:pPr>
            <a:r>
              <a:t>Gill tissue</a:t>
            </a:r>
            <a:br/>
            <a:r>
              <a:rPr b="1">
                <a:latin typeface="Arial"/>
                <a:ea typeface="Arial"/>
                <a:cs typeface="Arial"/>
                <a:sym typeface="Arial"/>
              </a:rPr>
              <a:t>(higher</a:t>
            </a:r>
            <a:br>
              <a:rPr b="1">
                <a:latin typeface="Arial"/>
                <a:ea typeface="Arial"/>
                <a:cs typeface="Arial"/>
                <a:sym typeface="Arial"/>
              </a:rPr>
            </a:br>
            <a:r>
              <a:rPr b="1">
                <a:latin typeface="Arial"/>
                <a:ea typeface="Arial"/>
                <a:cs typeface="Arial"/>
                <a:sym typeface="Arial"/>
              </a:rPr>
              <a:t>osmolarity)</a:t>
            </a:r>
          </a:p>
        </p:txBody>
      </p:sp>
      <p:sp>
        <p:nvSpPr>
          <p:cNvPr id="308" name="Shape 308"/>
          <p:cNvSpPr/>
          <p:nvPr/>
        </p:nvSpPr>
        <p:spPr>
          <a:xfrm>
            <a:off x="2867377" y="6513689"/>
            <a:ext cx="1894782" cy="10438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sz="2400">
                <a:latin typeface="Arial Black"/>
                <a:ea typeface="Arial Black"/>
                <a:cs typeface="Arial Black"/>
                <a:sym typeface="Arial Black"/>
              </a:defRPr>
            </a:pPr>
            <a:r>
              <a:t>Freshwater</a:t>
            </a:r>
            <a:br/>
            <a:r>
              <a:rPr b="1">
                <a:latin typeface="Arial"/>
                <a:ea typeface="Arial"/>
                <a:cs typeface="Arial"/>
                <a:sym typeface="Arial"/>
              </a:rPr>
              <a:t>(lower</a:t>
            </a:r>
            <a:br>
              <a:rPr b="1">
                <a:latin typeface="Arial"/>
                <a:ea typeface="Arial"/>
                <a:cs typeface="Arial"/>
                <a:sym typeface="Arial"/>
              </a:rPr>
            </a:br>
            <a:r>
              <a:rPr b="1">
                <a:latin typeface="Arial"/>
                <a:ea typeface="Arial"/>
                <a:cs typeface="Arial"/>
                <a:sym typeface="Arial"/>
              </a:rPr>
              <a:t>osmolarity)</a:t>
            </a:r>
          </a:p>
        </p:txBody>
      </p:sp>
      <p:sp>
        <p:nvSpPr>
          <p:cNvPr id="309" name="Shape 309"/>
          <p:cNvSpPr/>
          <p:nvPr/>
        </p:nvSpPr>
        <p:spPr>
          <a:xfrm>
            <a:off x="5829201" y="4179146"/>
            <a:ext cx="1249314" cy="98770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0000"/>
              </a:lnSpc>
              <a:defRPr b="1" sz="2400">
                <a:latin typeface="Arial"/>
                <a:ea typeface="Arial"/>
                <a:cs typeface="Arial"/>
                <a:sym typeface="Arial"/>
              </a:defRPr>
            </a:pPr>
            <a:r>
              <a:t>Gain</a:t>
            </a:r>
            <a:br/>
            <a:r>
              <a:t>water by</a:t>
            </a:r>
            <a:br/>
            <a:r>
              <a:t>osmosis</a:t>
            </a:r>
          </a:p>
        </p:txBody>
      </p:sp>
      <p:sp>
        <p:nvSpPr>
          <p:cNvPr id="310" name="Shape 310"/>
          <p:cNvSpPr/>
          <p:nvPr/>
        </p:nvSpPr>
        <p:spPr>
          <a:xfrm>
            <a:off x="7638584" y="7161671"/>
            <a:ext cx="1739703" cy="98770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0000"/>
              </a:lnSpc>
              <a:defRPr b="1" sz="2400">
                <a:latin typeface="Arial"/>
                <a:ea typeface="Arial"/>
                <a:cs typeface="Arial"/>
                <a:sym typeface="Arial"/>
              </a:defRPr>
            </a:pPr>
            <a:r>
              <a:t>Lose </a:t>
            </a:r>
            <a:br/>
            <a:r>
              <a:t>electrolytes</a:t>
            </a:r>
            <a:br/>
            <a:r>
              <a:t>by diffusion</a:t>
            </a:r>
          </a:p>
        </p:txBody>
      </p:sp>
      <p:sp>
        <p:nvSpPr>
          <p:cNvPr id="311" name="Shape 311"/>
          <p:cNvSpPr/>
          <p:nvPr/>
        </p:nvSpPr>
        <p:spPr>
          <a:xfrm>
            <a:off x="8441152" y="4199466"/>
            <a:ext cx="2469110" cy="98770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0000"/>
              </a:lnSpc>
              <a:defRPr b="1" sz="2400">
                <a:latin typeface="Arial"/>
                <a:ea typeface="Arial"/>
                <a:cs typeface="Arial"/>
                <a:sym typeface="Arial"/>
              </a:defRPr>
            </a:pPr>
            <a:r>
              <a:t>Gain electrolytes</a:t>
            </a:r>
            <a:br/>
            <a:r>
              <a:t>through active</a:t>
            </a:r>
            <a:br/>
            <a:r>
              <a:t>transport in</a:t>
            </a:r>
          </a:p>
        </p:txBody>
      </p:sp>
      <p:sp>
        <p:nvSpPr>
          <p:cNvPr id="312" name="Shape 312"/>
          <p:cNvSpPr/>
          <p:nvPr/>
        </p:nvSpPr>
        <p:spPr>
          <a:xfrm>
            <a:off x="6992163" y="3081866"/>
            <a:ext cx="503834" cy="34563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defTabSz="1300480">
              <a:lnSpc>
                <a:spcPct val="90000"/>
              </a:lnSpc>
              <a:defRPr b="1" sz="2400">
                <a:solidFill>
                  <a:srgbClr val="808080"/>
                </a:solidFill>
                <a:latin typeface="Arial"/>
                <a:ea typeface="Arial"/>
                <a:cs typeface="Arial"/>
                <a:sym typeface="Arial"/>
              </a:defRPr>
            </a:lvl1pPr>
          </a:lstStyle>
          <a:p>
            <a:pPr/>
            <a:r>
              <a:t>Gill</a:t>
            </a:r>
          </a:p>
        </p:txBody>
      </p:sp>
    </p:spTree>
  </p:cSld>
  <p:clrMapOvr>
    <a:masterClrMapping/>
  </p:clrMapOvr>
  <p:transition xmlns:p14="http://schemas.microsoft.com/office/powerpoint/2010/main" spd="med" advClick="1" p14:dur="1000"/>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16" name="pasted-image.jpg"/>
          <p:cNvPicPr>
            <a:picLocks noChangeAspect="1"/>
          </p:cNvPicPr>
          <p:nvPr/>
        </p:nvPicPr>
        <p:blipFill>
          <a:blip r:embed="rId2">
            <a:extLst/>
          </a:blip>
          <a:stretch>
            <a:fillRect/>
          </a:stretch>
        </p:blipFill>
        <p:spPr>
          <a:xfrm>
            <a:off x="806450" y="2901950"/>
            <a:ext cx="11391900" cy="3949700"/>
          </a:xfrm>
          <a:prstGeom prst="rect">
            <a:avLst/>
          </a:prstGeom>
          <a:ln w="12700">
            <a:miter lim="400000"/>
          </a:ln>
        </p:spPr>
      </p:pic>
    </p:spTree>
  </p:cSld>
  <p:clrMapOvr>
    <a:masterClrMapping/>
  </p:clrMapOvr>
  <p:transition xmlns:p14="http://schemas.microsoft.com/office/powerpoint/2010/main" spd="med" advClick="1" p14:dur="1000"/>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8" name="Shape 318"/>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Osmotic Stress on Land</a:t>
            </a:r>
          </a:p>
        </p:txBody>
      </p:sp>
      <p:sp>
        <p:nvSpPr>
          <p:cNvPr id="319" name="Shape 319"/>
          <p:cNvSpPr/>
          <p:nvPr>
            <p:ph type="body" idx="4294967295"/>
          </p:nvPr>
        </p:nvSpPr>
        <p:spPr>
          <a:xfrm>
            <a:off x="205457" y="1819768"/>
            <a:ext cx="12372623"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Land animals constantly lose water to the environment, just as many marine animals do, but they lose it by evaporation rather than osmosis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Land animals also lose water when they produce </a:t>
            </a:r>
            <a:r>
              <a:rPr b="1"/>
              <a:t>urine </a:t>
            </a:r>
            <a:r>
              <a:t>and when they sweat or pant</a:t>
            </a:r>
            <a:endParaRPr>
              <a:solidFill>
                <a:srgbClr val="FF0000"/>
              </a:solidFill>
            </a:endParaRP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loss of water is replaced by drinking, by ingesting water from food, or by metabolic pathways</a:t>
            </a:r>
          </a:p>
        </p:txBody>
      </p:sp>
      <p:sp>
        <p:nvSpPr>
          <p:cNvPr id="320" name="Shape 320"/>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22" name="43_04_terrestrial_turtle_U.jpg"/>
          <p:cNvPicPr>
            <a:picLocks noChangeAspect="1"/>
          </p:cNvPicPr>
          <p:nvPr/>
        </p:nvPicPr>
        <p:blipFill>
          <a:blip r:embed="rId3">
            <a:extLst/>
          </a:blip>
          <a:srcRect l="0" t="0" r="0" b="4084"/>
          <a:stretch>
            <a:fillRect/>
          </a:stretch>
        </p:blipFill>
        <p:spPr>
          <a:xfrm>
            <a:off x="1740746" y="1919110"/>
            <a:ext cx="9521050" cy="5671539"/>
          </a:xfrm>
          <a:prstGeom prst="rect">
            <a:avLst/>
          </a:prstGeom>
          <a:ln w="12700">
            <a:miter lim="400000"/>
          </a:ln>
        </p:spPr>
      </p:pic>
      <p:sp>
        <p:nvSpPr>
          <p:cNvPr id="323" name="Shape 323"/>
          <p:cNvSpPr/>
          <p:nvPr>
            <p:ph type="title" idx="4294967295"/>
          </p:nvPr>
        </p:nvSpPr>
        <p:spPr>
          <a:xfrm>
            <a:off x="27093" y="-1"/>
            <a:ext cx="6935894"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43.4 </a:t>
            </a:r>
          </a:p>
        </p:txBody>
      </p:sp>
      <p:sp>
        <p:nvSpPr>
          <p:cNvPr id="324" name="Shape 324"/>
          <p:cNvSpPr/>
          <p:nvPr/>
        </p:nvSpPr>
        <p:spPr>
          <a:xfrm>
            <a:off x="6622062" y="1957493"/>
            <a:ext cx="1937669" cy="121534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b="1" sz="2200">
                <a:latin typeface="Arial"/>
                <a:ea typeface="Arial"/>
                <a:cs typeface="Arial"/>
                <a:sym typeface="Arial"/>
              </a:defRPr>
            </a:pPr>
            <a:r>
              <a:t>Lose water</a:t>
            </a:r>
            <a:br/>
            <a:r>
              <a:t>from other</a:t>
            </a:r>
            <a:br/>
            <a:r>
              <a:t>parts of body</a:t>
            </a:r>
            <a:br/>
            <a:r>
              <a:t>to evaporation</a:t>
            </a:r>
          </a:p>
        </p:txBody>
      </p:sp>
      <p:sp>
        <p:nvSpPr>
          <p:cNvPr id="325" name="Shape 325"/>
          <p:cNvSpPr/>
          <p:nvPr/>
        </p:nvSpPr>
        <p:spPr>
          <a:xfrm>
            <a:off x="8827911" y="1952977"/>
            <a:ext cx="1472320" cy="121534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b="1" sz="2200">
                <a:latin typeface="Arial"/>
                <a:ea typeface="Arial"/>
                <a:cs typeface="Arial"/>
                <a:sym typeface="Arial"/>
              </a:defRPr>
            </a:pPr>
            <a:r>
              <a:t>Lose water</a:t>
            </a:r>
            <a:br/>
            <a:r>
              <a:t>from lungs</a:t>
            </a:r>
            <a:br/>
            <a:r>
              <a:t>during</a:t>
            </a:r>
            <a:br/>
            <a:r>
              <a:t>breathing</a:t>
            </a:r>
          </a:p>
        </p:txBody>
      </p:sp>
      <p:sp>
        <p:nvSpPr>
          <p:cNvPr id="326" name="Shape 326"/>
          <p:cNvSpPr/>
          <p:nvPr/>
        </p:nvSpPr>
        <p:spPr>
          <a:xfrm>
            <a:off x="9613617" y="3524391"/>
            <a:ext cx="1409838" cy="121534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b="1" sz="2200">
                <a:latin typeface="Arial"/>
                <a:ea typeface="Arial"/>
                <a:cs typeface="Arial"/>
                <a:sym typeface="Arial"/>
              </a:defRPr>
            </a:pPr>
            <a:r>
              <a:t>Replace</a:t>
            </a:r>
            <a:br/>
            <a:r>
              <a:t>water by</a:t>
            </a:r>
            <a:br/>
            <a:r>
              <a:t>drinking</a:t>
            </a:r>
            <a:br/>
            <a:r>
              <a:t>and eating</a:t>
            </a:r>
          </a:p>
        </p:txBody>
      </p:sp>
      <p:sp>
        <p:nvSpPr>
          <p:cNvPr id="327" name="Shape 327"/>
          <p:cNvSpPr/>
          <p:nvPr/>
        </p:nvSpPr>
        <p:spPr>
          <a:xfrm>
            <a:off x="9595555" y="5782168"/>
            <a:ext cx="1565772" cy="91724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b="1" sz="2200">
                <a:latin typeface="Arial"/>
                <a:ea typeface="Arial"/>
                <a:cs typeface="Arial"/>
                <a:sym typeface="Arial"/>
              </a:defRPr>
            </a:pPr>
            <a:r>
              <a:t>Gain</a:t>
            </a:r>
            <a:br/>
            <a:r>
              <a:t>electrolytes</a:t>
            </a:r>
            <a:br/>
            <a:r>
              <a:t>in food</a:t>
            </a:r>
          </a:p>
        </p:txBody>
      </p:sp>
      <p:sp>
        <p:nvSpPr>
          <p:cNvPr id="328" name="Shape 328"/>
          <p:cNvSpPr/>
          <p:nvPr/>
        </p:nvSpPr>
        <p:spPr>
          <a:xfrm>
            <a:off x="1799448" y="4450079"/>
            <a:ext cx="1472321" cy="91724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b="1" sz="2200">
                <a:latin typeface="Arial"/>
                <a:ea typeface="Arial"/>
                <a:cs typeface="Arial"/>
                <a:sym typeface="Arial"/>
              </a:defRPr>
            </a:pPr>
            <a:r>
              <a:t>Lose water</a:t>
            </a:r>
            <a:br/>
            <a:r>
              <a:t>in urine</a:t>
            </a:r>
            <a:br/>
            <a:r>
              <a:t>and feces</a:t>
            </a:r>
          </a:p>
        </p:txBody>
      </p:sp>
      <p:sp>
        <p:nvSpPr>
          <p:cNvPr id="329" name="Shape 329"/>
          <p:cNvSpPr/>
          <p:nvPr/>
        </p:nvSpPr>
        <p:spPr>
          <a:xfrm>
            <a:off x="1797191" y="6432408"/>
            <a:ext cx="1565772" cy="91724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b="1" sz="2200">
                <a:latin typeface="Arial"/>
                <a:ea typeface="Arial"/>
                <a:cs typeface="Arial"/>
                <a:sym typeface="Arial"/>
              </a:defRPr>
            </a:pPr>
            <a:r>
              <a:t>Lose </a:t>
            </a:r>
            <a:br/>
            <a:r>
              <a:t>electrolytes</a:t>
            </a:r>
            <a:br/>
            <a:r>
              <a:t>in urine</a:t>
            </a:r>
          </a:p>
        </p:txBody>
      </p:sp>
      <p:sp>
        <p:nvSpPr>
          <p:cNvPr id="330" name="Shape 330"/>
          <p:cNvSpPr/>
          <p:nvPr/>
        </p:nvSpPr>
        <p:spPr>
          <a:xfrm>
            <a:off x="2747715" y="2341315"/>
            <a:ext cx="778595" cy="32106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0000"/>
              </a:lnSpc>
              <a:defRPr b="1" sz="2200">
                <a:latin typeface="Arial"/>
                <a:ea typeface="Arial"/>
                <a:cs typeface="Arial"/>
                <a:sym typeface="Arial"/>
              </a:defRPr>
            </a:lvl1pPr>
          </a:lstStyle>
          <a:p>
            <a:pPr/>
            <a:r>
              <a:t>Water</a:t>
            </a:r>
          </a:p>
        </p:txBody>
      </p:sp>
      <p:sp>
        <p:nvSpPr>
          <p:cNvPr id="331" name="Shape 331"/>
          <p:cNvSpPr/>
          <p:nvPr/>
        </p:nvSpPr>
        <p:spPr>
          <a:xfrm>
            <a:off x="2745457" y="2828995"/>
            <a:ext cx="1596741" cy="32106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0000"/>
              </a:lnSpc>
              <a:defRPr b="1" sz="2200">
                <a:latin typeface="Arial"/>
                <a:ea typeface="Arial"/>
                <a:cs typeface="Arial"/>
                <a:sym typeface="Arial"/>
              </a:defRPr>
            </a:lvl1pPr>
          </a:lstStyle>
          <a:p>
            <a:pPr/>
            <a:r>
              <a:t>Electrolytes</a:t>
            </a:r>
          </a:p>
        </p:txBody>
      </p:sp>
      <p:grpSp>
        <p:nvGrpSpPr>
          <p:cNvPr id="334" name="Group 334"/>
          <p:cNvGrpSpPr/>
          <p:nvPr/>
        </p:nvGrpSpPr>
        <p:grpSpPr>
          <a:xfrm>
            <a:off x="5466079" y="4696177"/>
            <a:ext cx="1379504" cy="939237"/>
            <a:chOff x="0" y="0"/>
            <a:chExt cx="1379502" cy="939235"/>
          </a:xfrm>
        </p:grpSpPr>
        <p:sp>
          <p:nvSpPr>
            <p:cNvPr id="332" name="Shape 332"/>
            <p:cNvSpPr/>
            <p:nvPr/>
          </p:nvSpPr>
          <p:spPr>
            <a:xfrm>
              <a:off x="0" y="0"/>
              <a:ext cx="1379503" cy="939236"/>
            </a:xfrm>
            <a:prstGeom prst="rect">
              <a:avLst/>
            </a:prstGeom>
            <a:solidFill>
              <a:srgbClr val="FFFFFF">
                <a:alpha val="25000"/>
              </a:srgbClr>
            </a:solidFill>
            <a:ln w="12700" cap="flat">
              <a:noFill/>
              <a:miter lim="400000"/>
            </a:ln>
            <a:effectLst/>
          </p:spPr>
          <p:txBody>
            <a:bodyPr wrap="square" lIns="65023" tIns="65023" rIns="65023" bIns="65023" numCol="1" anchor="t">
              <a:noAutofit/>
            </a:bodyPr>
            <a:lstStyle/>
            <a:p>
              <a:pPr algn="l" defTabSz="1300480">
                <a:lnSpc>
                  <a:spcPct val="90000"/>
                </a:lnSpc>
                <a:defRPr b="1" sz="2200">
                  <a:solidFill>
                    <a:srgbClr val="FFFFFF"/>
                  </a:solidFill>
                  <a:latin typeface="Arial"/>
                  <a:ea typeface="Arial"/>
                  <a:cs typeface="Arial"/>
                  <a:sym typeface="Arial"/>
                </a:defRPr>
              </a:pPr>
            </a:p>
          </p:txBody>
        </p:sp>
        <p:sp>
          <p:nvSpPr>
            <p:cNvPr id="333" name="Shape 333"/>
            <p:cNvSpPr/>
            <p:nvPr/>
          </p:nvSpPr>
          <p:spPr>
            <a:xfrm>
              <a:off x="0" y="0"/>
              <a:ext cx="1316931" cy="9172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0" tIns="0" rIns="0" bIns="0" numCol="1" anchor="t">
              <a:spAutoFit/>
            </a:bodyPr>
            <a:lstStyle/>
            <a:p>
              <a:pPr algn="l" defTabSz="1300480">
                <a:lnSpc>
                  <a:spcPct val="90000"/>
                </a:lnSpc>
                <a:defRPr b="1" sz="2200">
                  <a:solidFill>
                    <a:srgbClr val="FFFFFF"/>
                  </a:solidFill>
                  <a:latin typeface="Arial"/>
                  <a:ea typeface="Arial"/>
                  <a:cs typeface="Arial"/>
                  <a:sym typeface="Arial"/>
                </a:defRPr>
              </a:pPr>
              <a:r>
                <a:t>Gain</a:t>
              </a:r>
              <a:br/>
              <a:r>
                <a:t>metabolic</a:t>
              </a:r>
              <a:br/>
              <a:r>
                <a:t>water</a:t>
              </a:r>
            </a:p>
          </p:txBody>
        </p:sp>
      </p:grpSp>
      <p:pic>
        <p:nvPicPr>
          <p:cNvPr id="335" name="43_04_key_boxes.png"/>
          <p:cNvPicPr>
            <a:picLocks noChangeAspect="1"/>
          </p:cNvPicPr>
          <p:nvPr/>
        </p:nvPicPr>
        <p:blipFill>
          <a:blip r:embed="rId4">
            <a:extLst/>
          </a:blip>
          <a:stretch>
            <a:fillRect/>
          </a:stretch>
        </p:blipFill>
        <p:spPr>
          <a:xfrm>
            <a:off x="2271324" y="2293902"/>
            <a:ext cx="340925" cy="830863"/>
          </a:xfrm>
          <a:prstGeom prst="rect">
            <a:avLst/>
          </a:prstGeom>
          <a:ln w="12700">
            <a:miter lim="400000"/>
          </a:ln>
        </p:spPr>
      </p:pic>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40" name="_RM_ch43_roadmap_U.jpg"/>
          <p:cNvPicPr>
            <a:picLocks noChangeAspect="1"/>
          </p:cNvPicPr>
          <p:nvPr/>
        </p:nvPicPr>
        <p:blipFill>
          <a:blip r:embed="rId3">
            <a:extLst/>
          </a:blip>
          <a:srcRect l="0" t="0" r="0" b="3091"/>
          <a:stretch>
            <a:fillRect/>
          </a:stretch>
        </p:blipFill>
        <p:spPr>
          <a:xfrm>
            <a:off x="422204" y="713457"/>
            <a:ext cx="12158135" cy="8067041"/>
          </a:xfrm>
          <a:prstGeom prst="rect">
            <a:avLst/>
          </a:prstGeom>
          <a:ln w="12700">
            <a:miter lim="400000"/>
          </a:ln>
        </p:spPr>
      </p:pic>
      <p:sp>
        <p:nvSpPr>
          <p:cNvPr id="141" name="Shape 141"/>
          <p:cNvSpPr/>
          <p:nvPr>
            <p:ph type="title" idx="4294967295"/>
          </p:nvPr>
        </p:nvSpPr>
        <p:spPr>
          <a:xfrm>
            <a:off x="27093" y="-1"/>
            <a:ext cx="8848232"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Roadmap 43</a:t>
            </a:r>
          </a:p>
        </p:txBody>
      </p:sp>
      <p:sp>
        <p:nvSpPr>
          <p:cNvPr id="142" name="Shape 142"/>
          <p:cNvSpPr/>
          <p:nvPr/>
        </p:nvSpPr>
        <p:spPr>
          <a:xfrm>
            <a:off x="3625991" y="722488"/>
            <a:ext cx="5106158"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latin typeface="Arial Black"/>
                <a:ea typeface="Arial Black"/>
                <a:cs typeface="Arial Black"/>
                <a:sym typeface="Arial Black"/>
              </a:defRPr>
            </a:lvl1pPr>
          </a:lstStyle>
          <a:p>
            <a:pPr/>
            <a:r>
              <a:t>In this chapter you will learn that</a:t>
            </a:r>
          </a:p>
        </p:txBody>
      </p:sp>
      <p:sp>
        <p:nvSpPr>
          <p:cNvPr id="143" name="Shape 143"/>
          <p:cNvSpPr/>
          <p:nvPr/>
        </p:nvSpPr>
        <p:spPr>
          <a:xfrm>
            <a:off x="2314222" y="2494844"/>
            <a:ext cx="1021842"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asking</a:t>
            </a:r>
          </a:p>
        </p:txBody>
      </p:sp>
      <p:sp>
        <p:nvSpPr>
          <p:cNvPr id="144" name="Shape 144"/>
          <p:cNvSpPr/>
          <p:nvPr/>
        </p:nvSpPr>
        <p:spPr>
          <a:xfrm>
            <a:off x="10724444" y="3151857"/>
            <a:ext cx="754237" cy="41933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3000">
                <a:solidFill>
                  <a:srgbClr val="FEDA42"/>
                </a:solidFill>
                <a:latin typeface="Arial"/>
                <a:ea typeface="Arial"/>
                <a:cs typeface="Arial"/>
                <a:sym typeface="Arial"/>
              </a:defRPr>
            </a:lvl1pPr>
          </a:lstStyle>
          <a:p>
            <a:pPr/>
            <a:r>
              <a:t>43.2</a:t>
            </a:r>
          </a:p>
        </p:txBody>
      </p:sp>
      <p:sp>
        <p:nvSpPr>
          <p:cNvPr id="145" name="Shape 145"/>
          <p:cNvSpPr/>
          <p:nvPr/>
        </p:nvSpPr>
        <p:spPr>
          <a:xfrm>
            <a:off x="2195717" y="1241777"/>
            <a:ext cx="8159553" cy="73579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110000"/>
              </a:lnSpc>
              <a:defRPr b="1" sz="2400">
                <a:solidFill>
                  <a:srgbClr val="FFFFFF"/>
                </a:solidFill>
                <a:latin typeface="Arial"/>
                <a:ea typeface="Arial"/>
                <a:cs typeface="Arial"/>
                <a:sym typeface="Arial"/>
              </a:defRPr>
            </a:pPr>
            <a:r>
              <a:t>Different habitats pose different challenges</a:t>
            </a:r>
            <a:br/>
            <a:r>
              <a:t>with regard to maintaining water and electrolyte balance</a:t>
            </a:r>
          </a:p>
        </p:txBody>
      </p:sp>
      <p:sp>
        <p:nvSpPr>
          <p:cNvPr id="146" name="Shape 146"/>
          <p:cNvSpPr/>
          <p:nvPr/>
        </p:nvSpPr>
        <p:spPr>
          <a:xfrm>
            <a:off x="641208" y="3099928"/>
            <a:ext cx="6092330" cy="73579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110000"/>
              </a:lnSpc>
              <a:defRPr b="1" sz="2400">
                <a:solidFill>
                  <a:srgbClr val="FFFFFF"/>
                </a:solidFill>
                <a:latin typeface="Arial"/>
                <a:ea typeface="Arial"/>
                <a:cs typeface="Arial"/>
                <a:sym typeface="Arial"/>
              </a:defRPr>
            </a:pPr>
            <a:r>
              <a:t>How do animals control the concentration</a:t>
            </a:r>
            <a:br/>
            <a:r>
              <a:t>of water and salt in their bodies?</a:t>
            </a:r>
          </a:p>
        </p:txBody>
      </p:sp>
      <p:sp>
        <p:nvSpPr>
          <p:cNvPr id="147" name="Shape 147"/>
          <p:cNvSpPr/>
          <p:nvPr/>
        </p:nvSpPr>
        <p:spPr>
          <a:xfrm>
            <a:off x="3680177" y="4377831"/>
            <a:ext cx="1950084"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by reviewing</a:t>
            </a:r>
          </a:p>
        </p:txBody>
      </p:sp>
      <p:sp>
        <p:nvSpPr>
          <p:cNvPr id="148" name="Shape 148"/>
          <p:cNvSpPr/>
          <p:nvPr/>
        </p:nvSpPr>
        <p:spPr>
          <a:xfrm>
            <a:off x="9830364" y="2501617"/>
            <a:ext cx="2562089"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looking closer at</a:t>
            </a:r>
          </a:p>
        </p:txBody>
      </p:sp>
      <p:sp>
        <p:nvSpPr>
          <p:cNvPr id="149" name="Shape 149"/>
          <p:cNvSpPr/>
          <p:nvPr/>
        </p:nvSpPr>
        <p:spPr>
          <a:xfrm>
            <a:off x="9839395" y="3878862"/>
            <a:ext cx="2030848"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comparing to</a:t>
            </a:r>
          </a:p>
        </p:txBody>
      </p:sp>
      <p:sp>
        <p:nvSpPr>
          <p:cNvPr id="150" name="Shape 150"/>
          <p:cNvSpPr/>
          <p:nvPr/>
        </p:nvSpPr>
        <p:spPr>
          <a:xfrm>
            <a:off x="9825849" y="5283200"/>
            <a:ext cx="2030847" cy="3937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comparing to</a:t>
            </a:r>
          </a:p>
        </p:txBody>
      </p:sp>
      <p:sp>
        <p:nvSpPr>
          <p:cNvPr id="151" name="Shape 151"/>
          <p:cNvSpPr/>
          <p:nvPr/>
        </p:nvSpPr>
        <p:spPr>
          <a:xfrm>
            <a:off x="9837137" y="6687537"/>
            <a:ext cx="975321"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and to</a:t>
            </a:r>
          </a:p>
        </p:txBody>
      </p:sp>
      <p:sp>
        <p:nvSpPr>
          <p:cNvPr id="152" name="Shape 152"/>
          <p:cNvSpPr/>
          <p:nvPr/>
        </p:nvSpPr>
        <p:spPr>
          <a:xfrm>
            <a:off x="10722186" y="4540391"/>
            <a:ext cx="754237" cy="41933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3000">
                <a:solidFill>
                  <a:srgbClr val="FEDA42"/>
                </a:solidFill>
                <a:latin typeface="Arial"/>
                <a:ea typeface="Arial"/>
                <a:cs typeface="Arial"/>
                <a:sym typeface="Arial"/>
              </a:defRPr>
            </a:lvl1pPr>
          </a:lstStyle>
          <a:p>
            <a:pPr/>
            <a:r>
              <a:t>43.3</a:t>
            </a:r>
          </a:p>
        </p:txBody>
      </p:sp>
      <p:sp>
        <p:nvSpPr>
          <p:cNvPr id="153" name="Shape 153"/>
          <p:cNvSpPr/>
          <p:nvPr/>
        </p:nvSpPr>
        <p:spPr>
          <a:xfrm>
            <a:off x="10717671" y="5956017"/>
            <a:ext cx="754237" cy="41933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3000">
                <a:solidFill>
                  <a:srgbClr val="FEDA42"/>
                </a:solidFill>
                <a:latin typeface="Arial"/>
                <a:ea typeface="Arial"/>
                <a:cs typeface="Arial"/>
                <a:sym typeface="Arial"/>
              </a:defRPr>
            </a:lvl1pPr>
          </a:lstStyle>
          <a:p>
            <a:pPr/>
            <a:r>
              <a:t>43.4</a:t>
            </a:r>
          </a:p>
        </p:txBody>
      </p:sp>
      <p:sp>
        <p:nvSpPr>
          <p:cNvPr id="154" name="Shape 154"/>
          <p:cNvSpPr/>
          <p:nvPr/>
        </p:nvSpPr>
        <p:spPr>
          <a:xfrm>
            <a:off x="10726702" y="8058008"/>
            <a:ext cx="754237" cy="41933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3000">
                <a:solidFill>
                  <a:srgbClr val="FEDA42"/>
                </a:solidFill>
                <a:latin typeface="Arial"/>
                <a:ea typeface="Arial"/>
                <a:cs typeface="Arial"/>
                <a:sym typeface="Arial"/>
              </a:defRPr>
            </a:lvl1pPr>
          </a:lstStyle>
          <a:p>
            <a:pPr/>
            <a:r>
              <a:t>43.5</a:t>
            </a:r>
          </a:p>
        </p:txBody>
      </p:sp>
      <p:sp>
        <p:nvSpPr>
          <p:cNvPr id="155" name="Shape 155"/>
          <p:cNvSpPr/>
          <p:nvPr/>
        </p:nvSpPr>
        <p:spPr>
          <a:xfrm>
            <a:off x="6016977" y="3616959"/>
            <a:ext cx="754237" cy="41933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3000">
                <a:solidFill>
                  <a:srgbClr val="FEDA42"/>
                </a:solidFill>
                <a:latin typeface="Arial"/>
                <a:ea typeface="Arial"/>
                <a:cs typeface="Arial"/>
                <a:sym typeface="Arial"/>
              </a:defRPr>
            </a:lvl1pPr>
          </a:lstStyle>
          <a:p>
            <a:pPr/>
            <a:r>
              <a:t>43.1</a:t>
            </a:r>
          </a:p>
        </p:txBody>
      </p:sp>
      <p:sp>
        <p:nvSpPr>
          <p:cNvPr id="156" name="Shape 156"/>
          <p:cNvSpPr/>
          <p:nvPr/>
        </p:nvSpPr>
        <p:spPr>
          <a:xfrm>
            <a:off x="961813" y="5355449"/>
            <a:ext cx="1333253" cy="34562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110000"/>
              </a:lnSpc>
              <a:defRPr b="1" sz="2400">
                <a:solidFill>
                  <a:srgbClr val="FFFFFF"/>
                </a:solidFill>
                <a:latin typeface="Arial"/>
                <a:ea typeface="Arial"/>
                <a:cs typeface="Arial"/>
                <a:sym typeface="Arial"/>
              </a:defRPr>
            </a:lvl1pPr>
          </a:lstStyle>
          <a:p>
            <a:pPr/>
            <a:r>
              <a:t>Diffusion</a:t>
            </a:r>
          </a:p>
        </p:txBody>
      </p:sp>
      <p:sp>
        <p:nvSpPr>
          <p:cNvPr id="157" name="Shape 157"/>
          <p:cNvSpPr/>
          <p:nvPr/>
        </p:nvSpPr>
        <p:spPr>
          <a:xfrm>
            <a:off x="2853831" y="5350933"/>
            <a:ext cx="1300213" cy="34562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110000"/>
              </a:lnSpc>
              <a:defRPr b="1" sz="2400">
                <a:solidFill>
                  <a:srgbClr val="FFFFFF"/>
                </a:solidFill>
                <a:latin typeface="Arial"/>
                <a:ea typeface="Arial"/>
                <a:cs typeface="Arial"/>
                <a:sym typeface="Arial"/>
              </a:defRPr>
            </a:lvl1pPr>
          </a:lstStyle>
          <a:p>
            <a:pPr/>
            <a:r>
              <a:t>Osmosis</a:t>
            </a:r>
          </a:p>
        </p:txBody>
      </p:sp>
      <p:sp>
        <p:nvSpPr>
          <p:cNvPr id="158" name="Shape 158"/>
          <p:cNvSpPr/>
          <p:nvPr/>
        </p:nvSpPr>
        <p:spPr>
          <a:xfrm>
            <a:off x="4763911" y="5364479"/>
            <a:ext cx="1723778" cy="11259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110000"/>
              </a:lnSpc>
              <a:defRPr b="1" sz="2400">
                <a:solidFill>
                  <a:srgbClr val="FFFFFF"/>
                </a:solidFill>
                <a:latin typeface="Arial"/>
                <a:ea typeface="Arial"/>
                <a:cs typeface="Arial"/>
                <a:sym typeface="Arial"/>
              </a:defRPr>
            </a:pPr>
            <a:r>
              <a:t>Transport</a:t>
            </a:r>
            <a:br/>
            <a:r>
              <a:t>across</a:t>
            </a:r>
            <a:br/>
            <a:r>
              <a:t>membranes</a:t>
            </a:r>
          </a:p>
        </p:txBody>
      </p:sp>
      <p:sp>
        <p:nvSpPr>
          <p:cNvPr id="159" name="Shape 159"/>
          <p:cNvSpPr/>
          <p:nvPr/>
        </p:nvSpPr>
        <p:spPr>
          <a:xfrm>
            <a:off x="7800622" y="3140568"/>
            <a:ext cx="1960712" cy="34563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110000"/>
              </a:lnSpc>
              <a:defRPr b="1" sz="2400">
                <a:solidFill>
                  <a:srgbClr val="FFFFFF"/>
                </a:solidFill>
                <a:latin typeface="Arial"/>
                <a:ea typeface="Arial"/>
                <a:cs typeface="Arial"/>
                <a:sym typeface="Arial"/>
              </a:defRPr>
            </a:lvl1pPr>
          </a:lstStyle>
          <a:p>
            <a:pPr/>
            <a:r>
              <a:t>Marine fishes</a:t>
            </a:r>
          </a:p>
        </p:txBody>
      </p:sp>
      <p:sp>
        <p:nvSpPr>
          <p:cNvPr id="160" name="Shape 160"/>
          <p:cNvSpPr/>
          <p:nvPr/>
        </p:nvSpPr>
        <p:spPr>
          <a:xfrm>
            <a:off x="7764498" y="4506524"/>
            <a:ext cx="2604542" cy="34563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110000"/>
              </a:lnSpc>
              <a:defRPr b="1" sz="2400">
                <a:solidFill>
                  <a:srgbClr val="FFFFFF"/>
                </a:solidFill>
                <a:latin typeface="Arial"/>
                <a:ea typeface="Arial"/>
                <a:cs typeface="Arial"/>
                <a:sym typeface="Arial"/>
              </a:defRPr>
            </a:lvl1pPr>
          </a:lstStyle>
          <a:p>
            <a:pPr/>
            <a:r>
              <a:t>Freshwater fishes</a:t>
            </a:r>
          </a:p>
        </p:txBody>
      </p:sp>
      <p:sp>
        <p:nvSpPr>
          <p:cNvPr id="161" name="Shape 161"/>
          <p:cNvSpPr/>
          <p:nvPr/>
        </p:nvSpPr>
        <p:spPr>
          <a:xfrm>
            <a:off x="7775786" y="5924408"/>
            <a:ext cx="2616152" cy="34563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110000"/>
              </a:lnSpc>
              <a:defRPr b="1" sz="2400">
                <a:solidFill>
                  <a:srgbClr val="FFFFFF"/>
                </a:solidFill>
                <a:latin typeface="Arial"/>
                <a:ea typeface="Arial"/>
                <a:cs typeface="Arial"/>
                <a:sym typeface="Arial"/>
              </a:defRPr>
            </a:lvl1pPr>
          </a:lstStyle>
          <a:p>
            <a:pPr/>
            <a:r>
              <a:t>Terrestrial insects</a:t>
            </a:r>
          </a:p>
        </p:txBody>
      </p:sp>
      <p:sp>
        <p:nvSpPr>
          <p:cNvPr id="162" name="Shape 162"/>
          <p:cNvSpPr/>
          <p:nvPr/>
        </p:nvSpPr>
        <p:spPr>
          <a:xfrm>
            <a:off x="7769013" y="7206826"/>
            <a:ext cx="3514031" cy="73579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110000"/>
              </a:lnSpc>
              <a:defRPr b="1" sz="2400">
                <a:solidFill>
                  <a:srgbClr val="FFFFFF"/>
                </a:solidFill>
                <a:latin typeface="Arial"/>
                <a:ea typeface="Arial"/>
                <a:cs typeface="Arial"/>
                <a:sym typeface="Arial"/>
              </a:defRPr>
            </a:pPr>
            <a:r>
              <a:t>Terrestrial vertebrates—</a:t>
            </a:r>
            <a:br/>
            <a:r>
              <a:t>the mammalian kidney</a:t>
            </a:r>
          </a:p>
        </p:txBody>
      </p:sp>
    </p:spTree>
  </p:cSld>
  <p:clrMapOvr>
    <a:masterClrMapping/>
  </p:clrMapOvr>
  <p:transition xmlns:p14="http://schemas.microsoft.com/office/powerpoint/2010/main" spd="med" advClick="1" p14:dur="1000"/>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9" name="Shape 339"/>
          <p:cNvSpPr/>
          <p:nvPr>
            <p:ph type="title" idx="4294967295"/>
          </p:nvPr>
        </p:nvSpPr>
        <p:spPr>
          <a:xfrm>
            <a:off x="79022" y="277706"/>
            <a:ext cx="12672908" cy="1169530"/>
          </a:xfrm>
          <a:prstGeom prst="rect">
            <a:avLst/>
          </a:prstGeom>
        </p:spPr>
        <p:txBody>
          <a:bodyPr lIns="0" tIns="0" rIns="0" bIns="0" anchor="t"/>
          <a:lstStyle>
            <a:lvl1pPr algn="l" defTabSz="1300480">
              <a:lnSpc>
                <a:spcPct val="90000"/>
              </a:lnSpc>
              <a:defRPr b="1" sz="4400">
                <a:solidFill>
                  <a:srgbClr val="9D002D"/>
                </a:solidFill>
                <a:latin typeface="Times New Roman"/>
                <a:ea typeface="Times New Roman"/>
                <a:cs typeface="Times New Roman"/>
                <a:sym typeface="Times New Roman"/>
              </a:defRPr>
            </a:lvl1pPr>
          </a:lstStyle>
          <a:p>
            <a:pPr/>
            <a:r>
              <a:t>How Do Electrolytes and Water Move Across Cells?</a:t>
            </a:r>
          </a:p>
        </p:txBody>
      </p:sp>
      <p:sp>
        <p:nvSpPr>
          <p:cNvPr id="340" name="Shape 340"/>
          <p:cNvSpPr/>
          <p:nvPr>
            <p:ph type="body" idx="4294967295"/>
          </p:nvPr>
        </p:nvSpPr>
        <p:spPr>
          <a:xfrm>
            <a:off x="205457" y="2162951"/>
            <a:ext cx="12480997" cy="6908801"/>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Solutes move across membranes by passive or active transport</a:t>
            </a:r>
            <a:endParaRPr b="1"/>
          </a:p>
          <a:p>
            <a:pPr marL="379185" indent="-379185" defTabSz="1300480">
              <a:spcBef>
                <a:spcPts val="900"/>
              </a:spcBef>
              <a:buClr>
                <a:srgbClr val="9D002D"/>
              </a:buClr>
              <a:buSzPct val="100000"/>
              <a:buFont typeface="Wingdings"/>
              <a:buChar char="▪"/>
              <a:defRPr b="1" sz="3800">
                <a:latin typeface="Arial"/>
                <a:ea typeface="Arial"/>
                <a:cs typeface="Arial"/>
                <a:sym typeface="Arial"/>
              </a:defRPr>
            </a:pPr>
            <a:r>
              <a:t>Passive transport </a:t>
            </a:r>
            <a:r>
              <a:rPr b="0"/>
              <a:t>is driven by diffusion along an electrochemical gradient and does not require an expenditure of energy in the form of ATP</a:t>
            </a:r>
            <a:endParaRPr b="0"/>
          </a:p>
          <a:p>
            <a:pPr lvl="1" marL="831361" indent="-386861" defTabSz="1300480">
              <a:spcBef>
                <a:spcPts val="800"/>
              </a:spcBef>
              <a:buClr>
                <a:srgbClr val="9D002D"/>
              </a:buClr>
              <a:buSzPct val="100000"/>
              <a:buChar char="–"/>
              <a:defRPr b="1">
                <a:latin typeface="Arial"/>
                <a:ea typeface="Arial"/>
                <a:cs typeface="Arial"/>
                <a:sym typeface="Arial"/>
              </a:defRPr>
            </a:pPr>
            <a:r>
              <a:t>Facilitated diffusion </a:t>
            </a:r>
            <a:r>
              <a:rPr b="0"/>
              <a:t>is passive transport of solutes via proteins called </a:t>
            </a:r>
            <a:r>
              <a:t>channels</a:t>
            </a:r>
            <a:r>
              <a:rPr b="0"/>
              <a:t> or </a:t>
            </a:r>
            <a:r>
              <a:t>carriers</a:t>
            </a:r>
          </a:p>
        </p:txBody>
      </p:sp>
      <p:sp>
        <p:nvSpPr>
          <p:cNvPr id="341" name="Shape 341"/>
          <p:cNvSpPr/>
          <p:nvPr/>
        </p:nvSpPr>
        <p:spPr>
          <a:xfrm>
            <a:off x="216746" y="1806222"/>
            <a:ext cx="12553245" cy="6774"/>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3" name="Shape 343"/>
          <p:cNvSpPr/>
          <p:nvPr>
            <p:ph type="title" idx="4294967295"/>
          </p:nvPr>
        </p:nvSpPr>
        <p:spPr>
          <a:xfrm>
            <a:off x="79022" y="277706"/>
            <a:ext cx="12672908" cy="1169530"/>
          </a:xfrm>
          <a:prstGeom prst="rect">
            <a:avLst/>
          </a:prstGeom>
        </p:spPr>
        <p:txBody>
          <a:bodyPr lIns="0" tIns="0" rIns="0" bIns="0" anchor="t"/>
          <a:lstStyle>
            <a:lvl1pPr algn="l" defTabSz="1300480">
              <a:lnSpc>
                <a:spcPct val="90000"/>
              </a:lnSpc>
              <a:defRPr b="1" sz="4400">
                <a:solidFill>
                  <a:srgbClr val="9D002D"/>
                </a:solidFill>
                <a:latin typeface="Times New Roman"/>
                <a:ea typeface="Times New Roman"/>
                <a:cs typeface="Times New Roman"/>
                <a:sym typeface="Times New Roman"/>
              </a:defRPr>
            </a:lvl1pPr>
          </a:lstStyle>
          <a:p>
            <a:pPr/>
            <a:r>
              <a:t>How Do Electrolytes and Water Move Across Cells?</a:t>
            </a:r>
          </a:p>
        </p:txBody>
      </p:sp>
      <p:sp>
        <p:nvSpPr>
          <p:cNvPr id="344" name="Shape 344"/>
          <p:cNvSpPr/>
          <p:nvPr>
            <p:ph type="body" idx="4294967295"/>
          </p:nvPr>
        </p:nvSpPr>
        <p:spPr>
          <a:xfrm>
            <a:off x="205457" y="2162951"/>
            <a:ext cx="12480997" cy="6529494"/>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b="1" sz="3800">
                <a:latin typeface="Arial"/>
                <a:ea typeface="Arial"/>
                <a:cs typeface="Arial"/>
                <a:sym typeface="Arial"/>
              </a:defRPr>
            </a:pPr>
            <a:r>
              <a:t>Active transport </a:t>
            </a:r>
            <a:r>
              <a:rPr b="0"/>
              <a:t>occurs when ATP powers the movement of a solute against its electrochemical gradient</a:t>
            </a:r>
            <a:endParaRPr b="0"/>
          </a:p>
          <a:p>
            <a:pPr lvl="1" marL="831361" indent="-386861" defTabSz="1300480">
              <a:spcBef>
                <a:spcPts val="800"/>
              </a:spcBef>
              <a:buClr>
                <a:srgbClr val="9D002D"/>
              </a:buClr>
              <a:buSzPct val="100000"/>
              <a:buChar char="–"/>
              <a:defRPr>
                <a:latin typeface="Arial"/>
                <a:ea typeface="Arial"/>
                <a:cs typeface="Arial"/>
                <a:sym typeface="Arial"/>
              </a:defRPr>
            </a:pPr>
            <a:r>
              <a:t>Based on membrane proteins called pumps</a:t>
            </a:r>
          </a:p>
        </p:txBody>
      </p:sp>
      <p:sp>
        <p:nvSpPr>
          <p:cNvPr id="345" name="Shape 345"/>
          <p:cNvSpPr/>
          <p:nvPr/>
        </p:nvSpPr>
        <p:spPr>
          <a:xfrm>
            <a:off x="216746" y="1806222"/>
            <a:ext cx="12553245" cy="6774"/>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47" name="43_05_types_of_transport_U.jpg"/>
          <p:cNvPicPr>
            <a:picLocks noChangeAspect="1"/>
          </p:cNvPicPr>
          <p:nvPr/>
        </p:nvPicPr>
        <p:blipFill>
          <a:blip r:embed="rId3">
            <a:extLst/>
          </a:blip>
          <a:srcRect l="0" t="0" r="0" b="2339"/>
          <a:stretch>
            <a:fillRect/>
          </a:stretch>
        </p:blipFill>
        <p:spPr>
          <a:xfrm>
            <a:off x="3359573" y="194168"/>
            <a:ext cx="6285654" cy="9146260"/>
          </a:xfrm>
          <a:prstGeom prst="rect">
            <a:avLst/>
          </a:prstGeom>
          <a:ln w="12700">
            <a:miter lim="400000"/>
          </a:ln>
        </p:spPr>
      </p:pic>
      <p:sp>
        <p:nvSpPr>
          <p:cNvPr id="348" name="Shape 348"/>
          <p:cNvSpPr/>
          <p:nvPr>
            <p:ph type="title" idx="4294967295"/>
          </p:nvPr>
        </p:nvSpPr>
        <p:spPr>
          <a:xfrm>
            <a:off x="27093" y="-1"/>
            <a:ext cx="4404925"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43.5</a:t>
            </a:r>
          </a:p>
        </p:txBody>
      </p:sp>
      <p:sp>
        <p:nvSpPr>
          <p:cNvPr id="349" name="Shape 349"/>
          <p:cNvSpPr/>
          <p:nvPr/>
        </p:nvSpPr>
        <p:spPr>
          <a:xfrm>
            <a:off x="3416017" y="250613"/>
            <a:ext cx="5827615" cy="2921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sz="1600">
                <a:latin typeface="Arial Black"/>
                <a:ea typeface="Arial Black"/>
                <a:cs typeface="Arial Black"/>
                <a:sym typeface="Arial Black"/>
              </a:defRPr>
            </a:pPr>
            <a:r>
              <a:t>(a)</a:t>
            </a:r>
            <a:r>
              <a:rPr b="1">
                <a:latin typeface="Arial"/>
                <a:ea typeface="Arial"/>
                <a:cs typeface="Arial"/>
                <a:sym typeface="Arial"/>
              </a:rPr>
              <a:t> Passive transport is based on diffusion down a gradient.</a:t>
            </a:r>
          </a:p>
        </p:txBody>
      </p:sp>
      <p:sp>
        <p:nvSpPr>
          <p:cNvPr id="350" name="Shape 350"/>
          <p:cNvSpPr/>
          <p:nvPr/>
        </p:nvSpPr>
        <p:spPr>
          <a:xfrm>
            <a:off x="3413759" y="4486204"/>
            <a:ext cx="5346602" cy="49149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sz="1600">
                <a:latin typeface="Arial Black"/>
                <a:ea typeface="Arial Black"/>
                <a:cs typeface="Arial Black"/>
                <a:sym typeface="Arial Black"/>
              </a:defRPr>
            </a:pPr>
            <a:r>
              <a:t>(b)</a:t>
            </a:r>
            <a:r>
              <a:rPr b="1">
                <a:latin typeface="Arial"/>
                <a:ea typeface="Arial"/>
                <a:cs typeface="Arial"/>
                <a:sym typeface="Arial"/>
              </a:rPr>
              <a:t> Active transport requires an energy source to move</a:t>
            </a:r>
            <a:br>
              <a:rPr b="1">
                <a:latin typeface="Arial"/>
                <a:ea typeface="Arial"/>
                <a:cs typeface="Arial"/>
                <a:sym typeface="Arial"/>
              </a:rPr>
            </a:br>
            <a:r>
              <a:rPr b="1">
                <a:latin typeface="Arial"/>
                <a:ea typeface="Arial"/>
                <a:cs typeface="Arial"/>
                <a:sym typeface="Arial"/>
              </a:rPr>
              <a:t>molecules against a gradient.</a:t>
            </a:r>
          </a:p>
        </p:txBody>
      </p:sp>
      <p:sp>
        <p:nvSpPr>
          <p:cNvPr id="351" name="Shape 351"/>
          <p:cNvSpPr/>
          <p:nvPr/>
        </p:nvSpPr>
        <p:spPr>
          <a:xfrm>
            <a:off x="4709724" y="1047608"/>
            <a:ext cx="1511586"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0000"/>
              </a:lnSpc>
              <a:defRPr sz="1400">
                <a:latin typeface="Arial Black"/>
                <a:ea typeface="Arial Black"/>
                <a:cs typeface="Arial Black"/>
                <a:sym typeface="Arial Black"/>
              </a:defRPr>
            </a:lvl1pPr>
          </a:lstStyle>
          <a:p>
            <a:pPr/>
            <a:r>
              <a:t>Direct diffusion</a:t>
            </a:r>
          </a:p>
        </p:txBody>
      </p:sp>
      <p:sp>
        <p:nvSpPr>
          <p:cNvPr id="352" name="Shape 352"/>
          <p:cNvSpPr/>
          <p:nvPr/>
        </p:nvSpPr>
        <p:spPr>
          <a:xfrm>
            <a:off x="6847840" y="623146"/>
            <a:ext cx="1955565"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0000"/>
              </a:lnSpc>
              <a:defRPr sz="1400">
                <a:latin typeface="Arial Black"/>
                <a:ea typeface="Arial Black"/>
                <a:cs typeface="Arial Black"/>
                <a:sym typeface="Arial Black"/>
              </a:defRPr>
            </a:lvl1pPr>
          </a:lstStyle>
          <a:p>
            <a:pPr/>
            <a:r>
              <a:t>Facilitated diffusion</a:t>
            </a:r>
          </a:p>
        </p:txBody>
      </p:sp>
      <p:sp>
        <p:nvSpPr>
          <p:cNvPr id="353" name="Shape 353"/>
          <p:cNvSpPr/>
          <p:nvPr/>
        </p:nvSpPr>
        <p:spPr>
          <a:xfrm>
            <a:off x="6685280" y="1029546"/>
            <a:ext cx="803164"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1400">
                <a:latin typeface="Arial Black"/>
                <a:ea typeface="Arial Black"/>
                <a:cs typeface="Arial Black"/>
                <a:sym typeface="Arial Black"/>
              </a:defRPr>
            </a:lvl1pPr>
          </a:lstStyle>
          <a:p>
            <a:pPr/>
            <a:r>
              <a:t>Channel</a:t>
            </a:r>
          </a:p>
        </p:txBody>
      </p:sp>
      <p:sp>
        <p:nvSpPr>
          <p:cNvPr id="354" name="Shape 354"/>
          <p:cNvSpPr/>
          <p:nvPr/>
        </p:nvSpPr>
        <p:spPr>
          <a:xfrm>
            <a:off x="8240889" y="1029546"/>
            <a:ext cx="691605"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1400">
                <a:latin typeface="Arial Black"/>
                <a:ea typeface="Arial Black"/>
                <a:cs typeface="Arial Black"/>
                <a:sym typeface="Arial Black"/>
              </a:defRPr>
            </a:lvl1pPr>
          </a:lstStyle>
          <a:p>
            <a:pPr/>
            <a:r>
              <a:t>Carrier</a:t>
            </a:r>
          </a:p>
        </p:txBody>
      </p:sp>
      <p:sp>
        <p:nvSpPr>
          <p:cNvPr id="355" name="Shape 355"/>
          <p:cNvSpPr/>
          <p:nvPr/>
        </p:nvSpPr>
        <p:spPr>
          <a:xfrm>
            <a:off x="5122897" y="5847644"/>
            <a:ext cx="556085"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1400">
                <a:latin typeface="Arial Black"/>
                <a:ea typeface="Arial Black"/>
                <a:cs typeface="Arial Black"/>
                <a:sym typeface="Arial Black"/>
              </a:defRPr>
            </a:lvl1pPr>
          </a:lstStyle>
          <a:p>
            <a:pPr/>
            <a:r>
              <a:t>Pump</a:t>
            </a:r>
          </a:p>
        </p:txBody>
      </p:sp>
      <p:sp>
        <p:nvSpPr>
          <p:cNvPr id="356" name="Shape 356"/>
          <p:cNvSpPr/>
          <p:nvPr/>
        </p:nvSpPr>
        <p:spPr>
          <a:xfrm>
            <a:off x="6565617" y="5845386"/>
            <a:ext cx="1028887"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1400">
                <a:latin typeface="Arial Black"/>
                <a:ea typeface="Arial Black"/>
                <a:cs typeface="Arial Black"/>
                <a:sym typeface="Arial Black"/>
              </a:defRPr>
            </a:lvl1pPr>
          </a:lstStyle>
          <a:p>
            <a:pPr/>
            <a:r>
              <a:t>Symporter</a:t>
            </a:r>
          </a:p>
        </p:txBody>
      </p:sp>
      <p:sp>
        <p:nvSpPr>
          <p:cNvPr id="357" name="Shape 357"/>
          <p:cNvSpPr/>
          <p:nvPr/>
        </p:nvSpPr>
        <p:spPr>
          <a:xfrm>
            <a:off x="8249919" y="5827324"/>
            <a:ext cx="1009093"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1400">
                <a:latin typeface="Arial Black"/>
                <a:ea typeface="Arial Black"/>
                <a:cs typeface="Arial Black"/>
                <a:sym typeface="Arial Black"/>
              </a:defRPr>
            </a:lvl1pPr>
          </a:lstStyle>
          <a:p>
            <a:pPr/>
            <a:r>
              <a:t>Antiporter</a:t>
            </a:r>
          </a:p>
        </p:txBody>
      </p:sp>
      <p:sp>
        <p:nvSpPr>
          <p:cNvPr id="358" name="Shape 358"/>
          <p:cNvSpPr/>
          <p:nvPr/>
        </p:nvSpPr>
        <p:spPr>
          <a:xfrm>
            <a:off x="6691021" y="4955822"/>
            <a:ext cx="2677531" cy="6418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defRPr sz="1400">
                <a:latin typeface="Arial Black"/>
                <a:ea typeface="Arial Black"/>
                <a:cs typeface="Arial Black"/>
                <a:sym typeface="Arial Black"/>
              </a:defRPr>
            </a:pPr>
            <a:r>
              <a:t>Secondary active transport</a:t>
            </a:r>
            <a:br/>
            <a:r>
              <a:rPr b="1">
                <a:solidFill>
                  <a:srgbClr val="808080"/>
                </a:solidFill>
                <a:latin typeface="Arial"/>
                <a:ea typeface="Arial"/>
                <a:cs typeface="Arial"/>
                <a:sym typeface="Arial"/>
              </a:rPr>
              <a:t>(cotransport; driven by</a:t>
            </a:r>
            <a:br>
              <a:rPr b="1">
                <a:solidFill>
                  <a:srgbClr val="808080"/>
                </a:solidFill>
                <a:latin typeface="Arial"/>
                <a:ea typeface="Arial"/>
                <a:cs typeface="Arial"/>
                <a:sym typeface="Arial"/>
              </a:rPr>
            </a:br>
            <a:r>
              <a:rPr b="1">
                <a:solidFill>
                  <a:srgbClr val="808080"/>
                </a:solidFill>
                <a:latin typeface="Arial"/>
                <a:ea typeface="Arial"/>
                <a:cs typeface="Arial"/>
                <a:sym typeface="Arial"/>
              </a:rPr>
              <a:t>energy from gradient)</a:t>
            </a:r>
          </a:p>
        </p:txBody>
      </p:sp>
      <p:sp>
        <p:nvSpPr>
          <p:cNvPr id="359" name="Shape 359"/>
          <p:cNvSpPr/>
          <p:nvPr/>
        </p:nvSpPr>
        <p:spPr>
          <a:xfrm>
            <a:off x="4172373" y="5156764"/>
            <a:ext cx="2400499" cy="4386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400">
                <a:latin typeface="Arial Black"/>
                <a:ea typeface="Arial Black"/>
                <a:cs typeface="Arial Black"/>
                <a:sym typeface="Arial Black"/>
              </a:defRPr>
            </a:pPr>
            <a:r>
              <a:t>Primary active transport</a:t>
            </a:r>
            <a:br/>
            <a:r>
              <a:rPr b="1">
                <a:solidFill>
                  <a:srgbClr val="808080"/>
                </a:solidFill>
                <a:latin typeface="Arial"/>
                <a:ea typeface="Arial"/>
                <a:cs typeface="Arial"/>
                <a:sym typeface="Arial"/>
              </a:rPr>
              <a:t>(driven by energy from ATP)</a:t>
            </a:r>
          </a:p>
        </p:txBody>
      </p:sp>
      <p:sp>
        <p:nvSpPr>
          <p:cNvPr id="360" name="Shape 360"/>
          <p:cNvSpPr/>
          <p:nvPr/>
        </p:nvSpPr>
        <p:spPr>
          <a:xfrm rot="16200000">
            <a:off x="2502994" y="2314642"/>
            <a:ext cx="2127288"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400">
                <a:latin typeface="Arial"/>
                <a:ea typeface="Arial"/>
                <a:cs typeface="Arial"/>
                <a:sym typeface="Arial"/>
              </a:defRPr>
            </a:lvl1pPr>
          </a:lstStyle>
          <a:p>
            <a:pPr/>
            <a:r>
              <a:t>Electrochemical gradient</a:t>
            </a:r>
          </a:p>
        </p:txBody>
      </p:sp>
      <p:sp>
        <p:nvSpPr>
          <p:cNvPr id="361" name="Shape 361"/>
          <p:cNvSpPr/>
          <p:nvPr/>
        </p:nvSpPr>
        <p:spPr>
          <a:xfrm rot="16200000">
            <a:off x="2588790" y="7640740"/>
            <a:ext cx="2127288"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400">
                <a:latin typeface="Arial"/>
                <a:ea typeface="Arial"/>
                <a:cs typeface="Arial"/>
                <a:sym typeface="Arial"/>
              </a:defRPr>
            </a:lvl1pPr>
          </a:lstStyle>
          <a:p>
            <a:pPr/>
            <a:r>
              <a:t>Electrochemical gradient</a:t>
            </a:r>
          </a:p>
        </p:txBody>
      </p:sp>
      <p:sp>
        <p:nvSpPr>
          <p:cNvPr id="362" name="Shape 362"/>
          <p:cNvSpPr/>
          <p:nvPr/>
        </p:nvSpPr>
        <p:spPr>
          <a:xfrm>
            <a:off x="4641991" y="1657208"/>
            <a:ext cx="674589" cy="40058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b="1" sz="1400">
                <a:solidFill>
                  <a:srgbClr val="808080"/>
                </a:solidFill>
                <a:latin typeface="Arial"/>
                <a:ea typeface="Arial"/>
                <a:cs typeface="Arial"/>
                <a:sym typeface="Arial"/>
              </a:defRPr>
            </a:pPr>
            <a:r>
              <a:t>Outside</a:t>
            </a:r>
            <a:br/>
            <a:r>
              <a:t>cell</a:t>
            </a:r>
          </a:p>
        </p:txBody>
      </p:sp>
      <p:sp>
        <p:nvSpPr>
          <p:cNvPr id="363" name="Shape 363"/>
          <p:cNvSpPr/>
          <p:nvPr/>
        </p:nvSpPr>
        <p:spPr>
          <a:xfrm>
            <a:off x="3931864" y="2526453"/>
            <a:ext cx="585950" cy="4005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r" defTabSz="1300480">
              <a:defRPr b="1" sz="1400">
                <a:solidFill>
                  <a:srgbClr val="808080"/>
                </a:solidFill>
                <a:latin typeface="Arial"/>
                <a:ea typeface="Arial"/>
                <a:cs typeface="Arial"/>
                <a:sym typeface="Arial"/>
              </a:defRPr>
            </a:pPr>
            <a:r>
              <a:t>Lipid</a:t>
            </a:r>
            <a:br/>
            <a:r>
              <a:t>bilayer</a:t>
            </a:r>
          </a:p>
        </p:txBody>
      </p:sp>
      <p:sp>
        <p:nvSpPr>
          <p:cNvPr id="364" name="Shape 364"/>
          <p:cNvSpPr/>
          <p:nvPr/>
        </p:nvSpPr>
        <p:spPr>
          <a:xfrm>
            <a:off x="4666826" y="3208302"/>
            <a:ext cx="526481" cy="4005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b="1" sz="1400">
                <a:solidFill>
                  <a:srgbClr val="808080"/>
                </a:solidFill>
                <a:latin typeface="Arial"/>
                <a:ea typeface="Arial"/>
                <a:cs typeface="Arial"/>
                <a:sym typeface="Arial"/>
              </a:defRPr>
            </a:pPr>
            <a:r>
              <a:t>Inside</a:t>
            </a:r>
            <a:br/>
            <a:r>
              <a:t>cell</a:t>
            </a:r>
          </a:p>
        </p:txBody>
      </p:sp>
      <p:sp>
        <p:nvSpPr>
          <p:cNvPr id="365" name="Shape 365"/>
          <p:cNvSpPr/>
          <p:nvPr/>
        </p:nvSpPr>
        <p:spPr>
          <a:xfrm>
            <a:off x="7450666" y="3515359"/>
            <a:ext cx="901962" cy="40058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b="1" sz="1400">
                <a:latin typeface="Arial"/>
                <a:ea typeface="Arial"/>
                <a:cs typeface="Arial"/>
                <a:sym typeface="Arial"/>
              </a:defRPr>
            </a:pPr>
            <a:r>
              <a:t>Membrane</a:t>
            </a:r>
            <a:br/>
            <a:r>
              <a:t>proteins</a:t>
            </a:r>
          </a:p>
        </p:txBody>
      </p:sp>
      <p:sp>
        <p:nvSpPr>
          <p:cNvPr id="366" name="Shape 366"/>
          <p:cNvSpPr/>
          <p:nvPr/>
        </p:nvSpPr>
        <p:spPr>
          <a:xfrm>
            <a:off x="7195538" y="3145084"/>
            <a:ext cx="219005" cy="46736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367" name="Shape 367"/>
          <p:cNvSpPr/>
          <p:nvPr/>
        </p:nvSpPr>
        <p:spPr>
          <a:xfrm flipH="1">
            <a:off x="8389902" y="3145084"/>
            <a:ext cx="146757" cy="496712"/>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368" name="Shape 368"/>
          <p:cNvSpPr/>
          <p:nvPr/>
        </p:nvSpPr>
        <p:spPr>
          <a:xfrm rot="16200000">
            <a:off x="7772400" y="-414303"/>
            <a:ext cx="203201" cy="26980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965" y="0"/>
                  <a:pt x="10800" y="368"/>
                  <a:pt x="10800" y="822"/>
                </a:cubicBezTo>
                <a:lnTo>
                  <a:pt x="10800" y="9860"/>
                </a:lnTo>
                <a:cubicBezTo>
                  <a:pt x="10800" y="10314"/>
                  <a:pt x="15635" y="10682"/>
                  <a:pt x="21600" y="10682"/>
                </a:cubicBezTo>
                <a:cubicBezTo>
                  <a:pt x="15635" y="10682"/>
                  <a:pt x="10800" y="11050"/>
                  <a:pt x="10800" y="11504"/>
                </a:cubicBezTo>
                <a:lnTo>
                  <a:pt x="10800" y="20778"/>
                </a:lnTo>
                <a:cubicBezTo>
                  <a:pt x="10800" y="21232"/>
                  <a:pt x="5965" y="21600"/>
                  <a:pt x="0" y="21600"/>
                </a:cubicBezTo>
              </a:path>
            </a:pathLst>
          </a:custGeom>
          <a:ln w="25400">
            <a:solidFill>
              <a:srgbClr val="000000"/>
            </a:solidFill>
          </a:ln>
        </p:spPr>
        <p:txBody>
          <a:bodyPr lIns="65023" tIns="65023" rIns="65023" bIns="65023" anchor="ctr"/>
          <a:lstStyle/>
          <a:p>
            <a:pPr algn="l" defTabSz="1300480">
              <a:defRPr sz="3400">
                <a:latin typeface="Arial"/>
                <a:ea typeface="Arial"/>
                <a:cs typeface="Arial"/>
                <a:sym typeface="Arial"/>
              </a:defRPr>
            </a:pPr>
          </a:p>
        </p:txBody>
      </p:sp>
      <p:sp>
        <p:nvSpPr>
          <p:cNvPr id="369" name="Shape 369"/>
          <p:cNvSpPr/>
          <p:nvPr/>
        </p:nvSpPr>
        <p:spPr>
          <a:xfrm rot="16200000">
            <a:off x="7793849" y="4355253"/>
            <a:ext cx="187396" cy="26980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965" y="0"/>
                  <a:pt x="10800" y="368"/>
                  <a:pt x="10800" y="822"/>
                </a:cubicBezTo>
                <a:lnTo>
                  <a:pt x="10800" y="9860"/>
                </a:lnTo>
                <a:cubicBezTo>
                  <a:pt x="10800" y="10314"/>
                  <a:pt x="15635" y="10682"/>
                  <a:pt x="21600" y="10682"/>
                </a:cubicBezTo>
                <a:cubicBezTo>
                  <a:pt x="15635" y="10682"/>
                  <a:pt x="10800" y="11050"/>
                  <a:pt x="10800" y="11504"/>
                </a:cubicBezTo>
                <a:lnTo>
                  <a:pt x="10800" y="20778"/>
                </a:lnTo>
                <a:cubicBezTo>
                  <a:pt x="10800" y="21232"/>
                  <a:pt x="5965" y="21600"/>
                  <a:pt x="0" y="21600"/>
                </a:cubicBezTo>
              </a:path>
            </a:pathLst>
          </a:custGeom>
          <a:ln w="25400">
            <a:solidFill>
              <a:srgbClr val="000000"/>
            </a:solidFill>
          </a:ln>
        </p:spPr>
        <p:txBody>
          <a:bodyPr lIns="65023" tIns="65023" rIns="65023" bIns="65023" anchor="ctr"/>
          <a:lstStyle/>
          <a:p>
            <a:pPr algn="l" defTabSz="1300480">
              <a:defRPr sz="3400">
                <a:latin typeface="Arial"/>
                <a:ea typeface="Arial"/>
                <a:cs typeface="Arial"/>
                <a:sym typeface="Arial"/>
              </a:defRPr>
            </a:pPr>
          </a:p>
        </p:txBody>
      </p:sp>
      <p:sp>
        <p:nvSpPr>
          <p:cNvPr id="370" name="Shape 370"/>
          <p:cNvSpPr/>
          <p:nvPr/>
        </p:nvSpPr>
        <p:spPr>
          <a:xfrm rot="16200000">
            <a:off x="5279813" y="4941146"/>
            <a:ext cx="187396" cy="15488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965" y="0"/>
                  <a:pt x="10800" y="368"/>
                  <a:pt x="10800" y="822"/>
                </a:cubicBezTo>
                <a:lnTo>
                  <a:pt x="10800" y="9860"/>
                </a:lnTo>
                <a:cubicBezTo>
                  <a:pt x="10800" y="10314"/>
                  <a:pt x="15635" y="10682"/>
                  <a:pt x="21600" y="10682"/>
                </a:cubicBezTo>
                <a:cubicBezTo>
                  <a:pt x="15635" y="10682"/>
                  <a:pt x="10800" y="11050"/>
                  <a:pt x="10800" y="11504"/>
                </a:cubicBezTo>
                <a:lnTo>
                  <a:pt x="10800" y="20778"/>
                </a:lnTo>
                <a:cubicBezTo>
                  <a:pt x="10800" y="21232"/>
                  <a:pt x="5965" y="21600"/>
                  <a:pt x="0" y="21600"/>
                </a:cubicBezTo>
              </a:path>
            </a:pathLst>
          </a:custGeom>
          <a:ln w="25400">
            <a:solidFill>
              <a:srgbClr val="000000"/>
            </a:solidFill>
          </a:ln>
        </p:spPr>
        <p:txBody>
          <a:bodyPr lIns="65023" tIns="65023" rIns="65023" bIns="65023" anchor="ctr"/>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4" name="Shape 374"/>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Active Transport Uses Pumps</a:t>
            </a:r>
          </a:p>
        </p:txBody>
      </p:sp>
      <p:sp>
        <p:nvSpPr>
          <p:cNvPr id="375" name="Shape 375"/>
          <p:cNvSpPr/>
          <p:nvPr>
            <p:ph type="body" idx="4294967295"/>
          </p:nvPr>
        </p:nvSpPr>
        <p:spPr>
          <a:xfrm>
            <a:off x="205457" y="1819768"/>
            <a:ext cx="12433583" cy="7391966"/>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a:t>
            </a:r>
            <a:r>
              <a:rPr b="1"/>
              <a:t>sodium–potassium pump (Na</a:t>
            </a:r>
            <a:r>
              <a:rPr b="1" baseline="30526"/>
              <a:t>+</a:t>
            </a:r>
            <a:r>
              <a:rPr b="1"/>
              <a:t>/K</a:t>
            </a:r>
            <a:r>
              <a:rPr b="1" baseline="30526"/>
              <a:t>+</a:t>
            </a:r>
            <a:r>
              <a:rPr b="1"/>
              <a:t>-ATPase)</a:t>
            </a:r>
            <a:r>
              <a:t> is the most important type of pump in animals</a:t>
            </a:r>
          </a:p>
          <a:p>
            <a:pPr lvl="1" marL="831361" indent="-386861" defTabSz="1300480">
              <a:spcBef>
                <a:spcPts val="800"/>
              </a:spcBef>
              <a:buClr>
                <a:srgbClr val="9D002D"/>
              </a:buClr>
              <a:buSzPct val="100000"/>
              <a:buChar char="–"/>
              <a:defRPr>
                <a:latin typeface="Arial"/>
                <a:ea typeface="Arial"/>
                <a:cs typeface="Arial"/>
                <a:sym typeface="Arial"/>
              </a:defRPr>
            </a:pPr>
            <a:r>
              <a:t>ATP is used to move ions against the concentration gradient</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Once a pump establishes a concentration gradient, </a:t>
            </a:r>
            <a:r>
              <a:rPr b="1"/>
              <a:t>secondary active transport</a:t>
            </a:r>
            <a:r>
              <a:t> can occur</a:t>
            </a:r>
          </a:p>
        </p:txBody>
      </p:sp>
      <p:sp>
        <p:nvSpPr>
          <p:cNvPr id="376" name="Shape 376"/>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34.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378" name="Shape 378"/>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Active Transport Uses Pumps</a:t>
            </a:r>
          </a:p>
        </p:txBody>
      </p:sp>
      <p:sp>
        <p:nvSpPr>
          <p:cNvPr id="379" name="Shape 379"/>
          <p:cNvSpPr/>
          <p:nvPr>
            <p:ph type="body" idx="4294967295"/>
          </p:nvPr>
        </p:nvSpPr>
        <p:spPr>
          <a:xfrm>
            <a:off x="205457" y="1819769"/>
            <a:ext cx="12433583" cy="7193280"/>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energy released when a solute is transported </a:t>
            </a:r>
            <a:r>
              <a:rPr i="1"/>
              <a:t>along</a:t>
            </a:r>
            <a:r>
              <a:t> its concentration gradient can be used by a </a:t>
            </a:r>
            <a:r>
              <a:rPr b="1"/>
              <a:t>cotransporter</a:t>
            </a:r>
            <a:r>
              <a:t> to transport another molecule </a:t>
            </a:r>
            <a:r>
              <a:rPr i="1"/>
              <a:t>against</a:t>
            </a:r>
            <a:r>
              <a:t> its concentration gradient</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Two types of cotransporters</a:t>
            </a:r>
          </a:p>
          <a:p>
            <a:pPr lvl="1" marL="831361" indent="-386861" defTabSz="1300480">
              <a:spcBef>
                <a:spcPts val="800"/>
              </a:spcBef>
              <a:buClr>
                <a:srgbClr val="9D002D"/>
              </a:buClr>
              <a:buSzPct val="100000"/>
              <a:buChar char="–"/>
              <a:defRPr b="1">
                <a:latin typeface="Arial"/>
                <a:ea typeface="Arial"/>
                <a:cs typeface="Arial"/>
                <a:sym typeface="Arial"/>
              </a:defRPr>
            </a:pPr>
            <a:r>
              <a:t>Symporters</a:t>
            </a:r>
            <a:r>
              <a:rPr b="0"/>
              <a:t> move solutes in the same direction</a:t>
            </a:r>
          </a:p>
          <a:p>
            <a:pPr lvl="1" marL="831361" indent="-386861" defTabSz="1300480">
              <a:spcBef>
                <a:spcPts val="800"/>
              </a:spcBef>
              <a:buClr>
                <a:srgbClr val="9D002D"/>
              </a:buClr>
              <a:buSzPct val="100000"/>
              <a:buChar char="–"/>
              <a:defRPr b="1">
                <a:latin typeface="Arial"/>
                <a:ea typeface="Arial"/>
                <a:cs typeface="Arial"/>
                <a:sym typeface="Arial"/>
              </a:defRPr>
            </a:pPr>
            <a:r>
              <a:t>Antiporters</a:t>
            </a:r>
            <a:r>
              <a:rPr b="0"/>
              <a:t> move solutes in opposite directions</a:t>
            </a:r>
          </a:p>
        </p:txBody>
      </p:sp>
      <p:sp>
        <p:nvSpPr>
          <p:cNvPr id="380" name="Shape 380"/>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35.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382" name="Shape 382"/>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How Water Is Moved</a:t>
            </a:r>
          </a:p>
        </p:txBody>
      </p:sp>
      <p:sp>
        <p:nvSpPr>
          <p:cNvPr id="383" name="Shape 383"/>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Cells use pumps to move the ions in or out</a:t>
            </a:r>
          </a:p>
          <a:p>
            <a:pPr lvl="1" marL="831361" indent="-386861" defTabSz="1300480">
              <a:spcBef>
                <a:spcPts val="800"/>
              </a:spcBef>
              <a:buClr>
                <a:srgbClr val="9D002D"/>
              </a:buClr>
              <a:buSzPct val="100000"/>
              <a:buChar char="–"/>
              <a:defRPr>
                <a:latin typeface="Arial"/>
                <a:ea typeface="Arial"/>
                <a:cs typeface="Arial"/>
                <a:sym typeface="Arial"/>
              </a:defRPr>
            </a:pPr>
            <a:r>
              <a:t>Water has no known mechanism for movement, but generally follows the ions via </a:t>
            </a:r>
            <a:r>
              <a:rPr b="1"/>
              <a:t>osmosis</a:t>
            </a:r>
            <a:endParaRPr b="1"/>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Water balance is related to excretion because the removal of waste products and urine require that solutes be dissolved in water</a:t>
            </a:r>
          </a:p>
        </p:txBody>
      </p:sp>
      <p:sp>
        <p:nvSpPr>
          <p:cNvPr id="384" name="Shape 384"/>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3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6" name="Shape 386"/>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Nitrogenous Wastes and Osmotic Stress</a:t>
            </a:r>
          </a:p>
        </p:txBody>
      </p:sp>
      <p:sp>
        <p:nvSpPr>
          <p:cNvPr id="387" name="Shape 387"/>
          <p:cNvSpPr/>
          <p:nvPr>
            <p:ph type="body" idx="4294967295"/>
          </p:nvPr>
        </p:nvSpPr>
        <p:spPr>
          <a:xfrm>
            <a:off x="205457" y="1819768"/>
            <a:ext cx="12480997" cy="7649353"/>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Minimizing water loss, excretion of wastes, and </a:t>
            </a:r>
            <a:br/>
            <a:r>
              <a:t>blood composition are all related to maintaining homeostasis and avoiding osmotic stress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Types of nitrogenous wastes:</a:t>
            </a:r>
          </a:p>
          <a:p>
            <a:pPr lvl="1" marL="831361" indent="-386861" defTabSz="1300480">
              <a:spcBef>
                <a:spcPts val="800"/>
              </a:spcBef>
              <a:buClr>
                <a:srgbClr val="9D002D"/>
              </a:buClr>
              <a:buSzPct val="100000"/>
              <a:buChar char="–"/>
              <a:defRPr>
                <a:latin typeface="Arial"/>
                <a:ea typeface="Arial"/>
                <a:cs typeface="Arial"/>
                <a:sym typeface="Arial"/>
              </a:defRPr>
            </a:pPr>
            <a:r>
              <a:t>Ammonia (NH</a:t>
            </a:r>
            <a:r>
              <a:rPr baseline="-19722"/>
              <a:t>3</a:t>
            </a:r>
            <a:r>
              <a:t>) is a by-product of catabolic reactions</a:t>
            </a:r>
          </a:p>
          <a:p>
            <a:pPr lvl="2" indent="-431800" defTabSz="1300480">
              <a:spcBef>
                <a:spcPts val="800"/>
              </a:spcBef>
              <a:buClr>
                <a:srgbClr val="9D002D"/>
              </a:buClr>
              <a:buSzPct val="100000"/>
              <a:buChar char="–"/>
              <a:defRPr sz="3400">
                <a:latin typeface="Arial"/>
                <a:ea typeface="Arial"/>
                <a:cs typeface="Arial"/>
                <a:sym typeface="Arial"/>
              </a:defRPr>
            </a:pPr>
            <a:r>
              <a:t>Ammonia is a strong base; it readily gains a proton to form an ammonium ion (NH</a:t>
            </a:r>
            <a:r>
              <a:rPr baseline="-19411"/>
              <a:t>4</a:t>
            </a:r>
            <a:r>
              <a:rPr baseline="30588"/>
              <a:t>+</a:t>
            </a:r>
            <a:r>
              <a:t>). This ion is eventually toxic to cells</a:t>
            </a:r>
          </a:p>
          <a:p>
            <a:pPr lvl="1" marL="831361" indent="-386861" defTabSz="1300480">
              <a:spcBef>
                <a:spcPts val="800"/>
              </a:spcBef>
              <a:buClr>
                <a:srgbClr val="9D002D"/>
              </a:buClr>
              <a:buSzPct val="100000"/>
              <a:buChar char="–"/>
              <a:defRPr>
                <a:latin typeface="Arial"/>
                <a:ea typeface="Arial"/>
                <a:cs typeface="Arial"/>
                <a:sym typeface="Arial"/>
              </a:defRPr>
            </a:pPr>
            <a:r>
              <a:t>Different species get rid of ammonia safely and efficiently in different ways</a:t>
            </a:r>
          </a:p>
        </p:txBody>
      </p:sp>
      <p:sp>
        <p:nvSpPr>
          <p:cNvPr id="388" name="Shape 388"/>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3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0" name="Shape 390"/>
          <p:cNvSpPr/>
          <p:nvPr>
            <p:ph type="title" idx="4294967295"/>
          </p:nvPr>
        </p:nvSpPr>
        <p:spPr>
          <a:xfrm>
            <a:off x="79022" y="277706"/>
            <a:ext cx="12672908"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Forms of Nitrogenous Waste Vary among Species</a:t>
            </a:r>
          </a:p>
        </p:txBody>
      </p:sp>
      <p:sp>
        <p:nvSpPr>
          <p:cNvPr id="391" name="Shape 391"/>
          <p:cNvSpPr/>
          <p:nvPr>
            <p:ph type="body" idx="4294967295"/>
          </p:nvPr>
        </p:nvSpPr>
        <p:spPr>
          <a:xfrm>
            <a:off x="205457" y="1819768"/>
            <a:ext cx="12480997" cy="7450668"/>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Fish detoxify ammonia by diluting it to a low concentration and excrete it as watery urine</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In freshwater and saltwater fish, ammonia diffuses across the gills into the surrounding water along a concentration gradient</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Humans convert ammonia to less toxic </a:t>
            </a:r>
            <a:r>
              <a:rPr b="1"/>
              <a:t>urea</a:t>
            </a:r>
            <a:r>
              <a:t> and excrete it in urine </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Birds, reptiles, and terrestrial arthropods convert ammonia to </a:t>
            </a:r>
            <a:r>
              <a:rPr b="1"/>
              <a:t>uric acid</a:t>
            </a:r>
            <a:r>
              <a:t>, which can be excreted as a dry paste</a:t>
            </a:r>
          </a:p>
        </p:txBody>
      </p:sp>
      <p:sp>
        <p:nvSpPr>
          <p:cNvPr id="392" name="Shape 392"/>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3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4" name="Shape 394"/>
          <p:cNvSpPr/>
          <p:nvPr>
            <p:ph type="title" idx="4294967295"/>
          </p:nvPr>
        </p:nvSpPr>
        <p:spPr>
          <a:xfrm>
            <a:off x="27093" y="-1"/>
            <a:ext cx="2817707"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Table 43.1</a:t>
            </a:r>
          </a:p>
        </p:txBody>
      </p:sp>
      <p:pic>
        <p:nvPicPr>
          <p:cNvPr id="395" name="TB43_1_nitrogenous_wastes_L.jpg"/>
          <p:cNvPicPr>
            <a:picLocks noChangeAspect="1"/>
          </p:cNvPicPr>
          <p:nvPr/>
        </p:nvPicPr>
        <p:blipFill>
          <a:blip r:embed="rId3">
            <a:extLst/>
          </a:blip>
          <a:srcRect l="0" t="0" r="0" b="3884"/>
          <a:stretch>
            <a:fillRect/>
          </a:stretch>
        </p:blipFill>
        <p:spPr>
          <a:xfrm>
            <a:off x="422204" y="2027484"/>
            <a:ext cx="12158135" cy="5475112"/>
          </a:xfrm>
          <a:prstGeom prst="rect">
            <a:avLst/>
          </a:prstGeom>
          <a:ln w="12700">
            <a:miter lim="400000"/>
          </a:ln>
        </p:spPr>
      </p:pic>
    </p:spTree>
  </p:cSld>
  <p:clrMapOvr>
    <a:masterClrMapping/>
  </p:clrMapOvr>
  <p:transition xmlns:p14="http://schemas.microsoft.com/office/powerpoint/2010/main" spd="med" advClick="1" p14:dur="1000"/>
</p:sld>
</file>

<file path=ppt/slides/slide3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99" name="pasted-image.png"/>
          <p:cNvPicPr>
            <a:picLocks noChangeAspect="1"/>
          </p:cNvPicPr>
          <p:nvPr/>
        </p:nvPicPr>
        <p:blipFill>
          <a:blip r:embed="rId2">
            <a:extLst/>
          </a:blip>
          <a:stretch>
            <a:fillRect/>
          </a:stretch>
        </p:blipFill>
        <p:spPr>
          <a:xfrm>
            <a:off x="927100" y="1282700"/>
            <a:ext cx="11150600" cy="7188200"/>
          </a:xfrm>
          <a:prstGeom prst="rect">
            <a:avLst/>
          </a:prstGeom>
          <a:ln w="12700">
            <a:miter lim="400000"/>
          </a:ln>
        </p:spPr>
      </p:pic>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6" name="_RM_ch43_roadmap_U.jpg"/>
          <p:cNvPicPr>
            <a:picLocks noChangeAspect="1"/>
          </p:cNvPicPr>
          <p:nvPr/>
        </p:nvPicPr>
        <p:blipFill>
          <a:blip r:embed="rId3">
            <a:extLst/>
          </a:blip>
          <a:srcRect l="0" t="0" r="0" b="3091"/>
          <a:stretch>
            <a:fillRect/>
          </a:stretch>
        </p:blipFill>
        <p:spPr>
          <a:xfrm>
            <a:off x="422204" y="713457"/>
            <a:ext cx="12158135" cy="8067041"/>
          </a:xfrm>
          <a:prstGeom prst="rect">
            <a:avLst/>
          </a:prstGeom>
          <a:ln w="12700">
            <a:miter lim="400000"/>
          </a:ln>
        </p:spPr>
      </p:pic>
      <p:sp>
        <p:nvSpPr>
          <p:cNvPr id="167" name="Shape 167"/>
          <p:cNvSpPr/>
          <p:nvPr>
            <p:ph type="title" idx="4294967295"/>
          </p:nvPr>
        </p:nvSpPr>
        <p:spPr>
          <a:xfrm>
            <a:off x="27093" y="-1"/>
            <a:ext cx="8848232"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Roadmap 43</a:t>
            </a:r>
          </a:p>
        </p:txBody>
      </p:sp>
      <p:sp>
        <p:nvSpPr>
          <p:cNvPr id="168" name="Shape 168"/>
          <p:cNvSpPr/>
          <p:nvPr/>
        </p:nvSpPr>
        <p:spPr>
          <a:xfrm>
            <a:off x="3625991" y="722488"/>
            <a:ext cx="5106158"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latin typeface="Arial Black"/>
                <a:ea typeface="Arial Black"/>
                <a:cs typeface="Arial Black"/>
                <a:sym typeface="Arial Black"/>
              </a:defRPr>
            </a:lvl1pPr>
          </a:lstStyle>
          <a:p>
            <a:pPr/>
            <a:r>
              <a:t>In this chapter you will learn that</a:t>
            </a:r>
          </a:p>
        </p:txBody>
      </p:sp>
      <p:sp>
        <p:nvSpPr>
          <p:cNvPr id="169" name="Shape 169"/>
          <p:cNvSpPr/>
          <p:nvPr/>
        </p:nvSpPr>
        <p:spPr>
          <a:xfrm>
            <a:off x="2314222" y="2494844"/>
            <a:ext cx="1021842"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asking</a:t>
            </a:r>
          </a:p>
        </p:txBody>
      </p:sp>
      <p:sp>
        <p:nvSpPr>
          <p:cNvPr id="170" name="Shape 170"/>
          <p:cNvSpPr/>
          <p:nvPr/>
        </p:nvSpPr>
        <p:spPr>
          <a:xfrm>
            <a:off x="10724444" y="3151857"/>
            <a:ext cx="754237" cy="41933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3000">
                <a:solidFill>
                  <a:srgbClr val="FEDA42"/>
                </a:solidFill>
                <a:latin typeface="Arial"/>
                <a:ea typeface="Arial"/>
                <a:cs typeface="Arial"/>
                <a:sym typeface="Arial"/>
              </a:defRPr>
            </a:lvl1pPr>
          </a:lstStyle>
          <a:p>
            <a:pPr/>
            <a:r>
              <a:t>43.2</a:t>
            </a:r>
          </a:p>
        </p:txBody>
      </p:sp>
      <p:sp>
        <p:nvSpPr>
          <p:cNvPr id="171" name="Shape 171"/>
          <p:cNvSpPr/>
          <p:nvPr/>
        </p:nvSpPr>
        <p:spPr>
          <a:xfrm>
            <a:off x="2195717" y="1241777"/>
            <a:ext cx="8159553" cy="73579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110000"/>
              </a:lnSpc>
              <a:defRPr b="1" sz="2400">
                <a:solidFill>
                  <a:srgbClr val="FFFFFF"/>
                </a:solidFill>
                <a:latin typeface="Arial"/>
                <a:ea typeface="Arial"/>
                <a:cs typeface="Arial"/>
                <a:sym typeface="Arial"/>
              </a:defRPr>
            </a:pPr>
            <a:r>
              <a:t>Different habitats pose different challenges</a:t>
            </a:r>
            <a:br/>
            <a:r>
              <a:t>with regard to maintaining water and electrolyte balance</a:t>
            </a:r>
          </a:p>
        </p:txBody>
      </p:sp>
      <p:sp>
        <p:nvSpPr>
          <p:cNvPr id="172" name="Shape 172"/>
          <p:cNvSpPr/>
          <p:nvPr/>
        </p:nvSpPr>
        <p:spPr>
          <a:xfrm>
            <a:off x="641208" y="3099928"/>
            <a:ext cx="6092330" cy="73579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110000"/>
              </a:lnSpc>
              <a:defRPr b="1" sz="2400">
                <a:solidFill>
                  <a:srgbClr val="FFFFFF"/>
                </a:solidFill>
                <a:latin typeface="Arial"/>
                <a:ea typeface="Arial"/>
                <a:cs typeface="Arial"/>
                <a:sym typeface="Arial"/>
              </a:defRPr>
            </a:pPr>
            <a:r>
              <a:t>How do animals control the concentration</a:t>
            </a:r>
            <a:br/>
            <a:r>
              <a:t>of water and salt in their bodies?</a:t>
            </a:r>
          </a:p>
        </p:txBody>
      </p:sp>
      <p:sp>
        <p:nvSpPr>
          <p:cNvPr id="173" name="Shape 173"/>
          <p:cNvSpPr/>
          <p:nvPr/>
        </p:nvSpPr>
        <p:spPr>
          <a:xfrm>
            <a:off x="3680177" y="4377831"/>
            <a:ext cx="1950084"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by reviewing</a:t>
            </a:r>
          </a:p>
        </p:txBody>
      </p:sp>
      <p:sp>
        <p:nvSpPr>
          <p:cNvPr id="174" name="Shape 174"/>
          <p:cNvSpPr/>
          <p:nvPr/>
        </p:nvSpPr>
        <p:spPr>
          <a:xfrm>
            <a:off x="9830364" y="2501617"/>
            <a:ext cx="2562089"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looking closer at</a:t>
            </a:r>
          </a:p>
        </p:txBody>
      </p:sp>
      <p:sp>
        <p:nvSpPr>
          <p:cNvPr id="175" name="Shape 175"/>
          <p:cNvSpPr/>
          <p:nvPr/>
        </p:nvSpPr>
        <p:spPr>
          <a:xfrm>
            <a:off x="9839395" y="3878862"/>
            <a:ext cx="2030848"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comparing to</a:t>
            </a:r>
          </a:p>
        </p:txBody>
      </p:sp>
      <p:sp>
        <p:nvSpPr>
          <p:cNvPr id="176" name="Shape 176"/>
          <p:cNvSpPr/>
          <p:nvPr/>
        </p:nvSpPr>
        <p:spPr>
          <a:xfrm>
            <a:off x="9825849" y="5283200"/>
            <a:ext cx="2030847" cy="3937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comparing to</a:t>
            </a:r>
          </a:p>
        </p:txBody>
      </p:sp>
      <p:sp>
        <p:nvSpPr>
          <p:cNvPr id="177" name="Shape 177"/>
          <p:cNvSpPr/>
          <p:nvPr/>
        </p:nvSpPr>
        <p:spPr>
          <a:xfrm>
            <a:off x="9837137" y="6687537"/>
            <a:ext cx="975321"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2200">
                <a:solidFill>
                  <a:srgbClr val="066CA7"/>
                </a:solidFill>
                <a:latin typeface="Arial Black"/>
                <a:ea typeface="Arial Black"/>
                <a:cs typeface="Arial Black"/>
                <a:sym typeface="Arial Black"/>
              </a:defRPr>
            </a:lvl1pPr>
          </a:lstStyle>
          <a:p>
            <a:pPr/>
            <a:r>
              <a:t>and to</a:t>
            </a:r>
          </a:p>
        </p:txBody>
      </p:sp>
      <p:sp>
        <p:nvSpPr>
          <p:cNvPr id="178" name="Shape 178"/>
          <p:cNvSpPr/>
          <p:nvPr/>
        </p:nvSpPr>
        <p:spPr>
          <a:xfrm>
            <a:off x="10722186" y="4540391"/>
            <a:ext cx="754237" cy="41933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3000">
                <a:solidFill>
                  <a:srgbClr val="FEDA42"/>
                </a:solidFill>
                <a:latin typeface="Arial"/>
                <a:ea typeface="Arial"/>
                <a:cs typeface="Arial"/>
                <a:sym typeface="Arial"/>
              </a:defRPr>
            </a:lvl1pPr>
          </a:lstStyle>
          <a:p>
            <a:pPr/>
            <a:r>
              <a:t>43.3</a:t>
            </a:r>
          </a:p>
        </p:txBody>
      </p:sp>
      <p:sp>
        <p:nvSpPr>
          <p:cNvPr id="179" name="Shape 179"/>
          <p:cNvSpPr/>
          <p:nvPr/>
        </p:nvSpPr>
        <p:spPr>
          <a:xfrm>
            <a:off x="10717671" y="5956017"/>
            <a:ext cx="754237" cy="41933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3000">
                <a:solidFill>
                  <a:srgbClr val="FEDA42"/>
                </a:solidFill>
                <a:latin typeface="Arial"/>
                <a:ea typeface="Arial"/>
                <a:cs typeface="Arial"/>
                <a:sym typeface="Arial"/>
              </a:defRPr>
            </a:lvl1pPr>
          </a:lstStyle>
          <a:p>
            <a:pPr/>
            <a:r>
              <a:t>43.4</a:t>
            </a:r>
          </a:p>
        </p:txBody>
      </p:sp>
      <p:sp>
        <p:nvSpPr>
          <p:cNvPr id="180" name="Shape 180"/>
          <p:cNvSpPr/>
          <p:nvPr/>
        </p:nvSpPr>
        <p:spPr>
          <a:xfrm>
            <a:off x="10726702" y="8058008"/>
            <a:ext cx="754237" cy="41933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3000">
                <a:solidFill>
                  <a:srgbClr val="FEDA42"/>
                </a:solidFill>
                <a:latin typeface="Arial"/>
                <a:ea typeface="Arial"/>
                <a:cs typeface="Arial"/>
                <a:sym typeface="Arial"/>
              </a:defRPr>
            </a:lvl1pPr>
          </a:lstStyle>
          <a:p>
            <a:pPr/>
            <a:r>
              <a:t>43.5</a:t>
            </a:r>
          </a:p>
        </p:txBody>
      </p:sp>
      <p:sp>
        <p:nvSpPr>
          <p:cNvPr id="181" name="Shape 181"/>
          <p:cNvSpPr/>
          <p:nvPr/>
        </p:nvSpPr>
        <p:spPr>
          <a:xfrm>
            <a:off x="6016977" y="3616959"/>
            <a:ext cx="754237" cy="41933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3000">
                <a:solidFill>
                  <a:srgbClr val="FEDA42"/>
                </a:solidFill>
                <a:latin typeface="Arial"/>
                <a:ea typeface="Arial"/>
                <a:cs typeface="Arial"/>
                <a:sym typeface="Arial"/>
              </a:defRPr>
            </a:lvl1pPr>
          </a:lstStyle>
          <a:p>
            <a:pPr/>
            <a:r>
              <a:t>43.1</a:t>
            </a:r>
          </a:p>
        </p:txBody>
      </p:sp>
      <p:sp>
        <p:nvSpPr>
          <p:cNvPr id="182" name="Shape 182"/>
          <p:cNvSpPr/>
          <p:nvPr/>
        </p:nvSpPr>
        <p:spPr>
          <a:xfrm>
            <a:off x="961813" y="5355449"/>
            <a:ext cx="1333253" cy="34562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110000"/>
              </a:lnSpc>
              <a:defRPr b="1" sz="2400">
                <a:solidFill>
                  <a:srgbClr val="FFFFFF"/>
                </a:solidFill>
                <a:latin typeface="Arial"/>
                <a:ea typeface="Arial"/>
                <a:cs typeface="Arial"/>
                <a:sym typeface="Arial"/>
              </a:defRPr>
            </a:lvl1pPr>
          </a:lstStyle>
          <a:p>
            <a:pPr/>
            <a:r>
              <a:t>Diffusion</a:t>
            </a:r>
          </a:p>
        </p:txBody>
      </p:sp>
      <p:sp>
        <p:nvSpPr>
          <p:cNvPr id="183" name="Shape 183"/>
          <p:cNvSpPr/>
          <p:nvPr/>
        </p:nvSpPr>
        <p:spPr>
          <a:xfrm>
            <a:off x="2853831" y="5350933"/>
            <a:ext cx="1300213" cy="34562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110000"/>
              </a:lnSpc>
              <a:defRPr b="1" sz="2400">
                <a:solidFill>
                  <a:srgbClr val="FFFFFF"/>
                </a:solidFill>
                <a:latin typeface="Arial"/>
                <a:ea typeface="Arial"/>
                <a:cs typeface="Arial"/>
                <a:sym typeface="Arial"/>
              </a:defRPr>
            </a:lvl1pPr>
          </a:lstStyle>
          <a:p>
            <a:pPr/>
            <a:r>
              <a:t>Osmosis</a:t>
            </a:r>
          </a:p>
        </p:txBody>
      </p:sp>
      <p:sp>
        <p:nvSpPr>
          <p:cNvPr id="184" name="Shape 184"/>
          <p:cNvSpPr/>
          <p:nvPr/>
        </p:nvSpPr>
        <p:spPr>
          <a:xfrm>
            <a:off x="4763911" y="5364479"/>
            <a:ext cx="1723778" cy="11259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110000"/>
              </a:lnSpc>
              <a:defRPr b="1" sz="2400">
                <a:solidFill>
                  <a:srgbClr val="FFFFFF"/>
                </a:solidFill>
                <a:latin typeface="Arial"/>
                <a:ea typeface="Arial"/>
                <a:cs typeface="Arial"/>
                <a:sym typeface="Arial"/>
              </a:defRPr>
            </a:pPr>
            <a:r>
              <a:t>Transport</a:t>
            </a:r>
            <a:br/>
            <a:r>
              <a:t>across</a:t>
            </a:r>
            <a:br/>
            <a:r>
              <a:t>membranes</a:t>
            </a:r>
          </a:p>
        </p:txBody>
      </p:sp>
      <p:sp>
        <p:nvSpPr>
          <p:cNvPr id="185" name="Shape 185"/>
          <p:cNvSpPr/>
          <p:nvPr/>
        </p:nvSpPr>
        <p:spPr>
          <a:xfrm>
            <a:off x="7800622" y="3140568"/>
            <a:ext cx="1960712" cy="34563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110000"/>
              </a:lnSpc>
              <a:defRPr b="1" sz="2400">
                <a:solidFill>
                  <a:srgbClr val="FFFFFF"/>
                </a:solidFill>
                <a:latin typeface="Arial"/>
                <a:ea typeface="Arial"/>
                <a:cs typeface="Arial"/>
                <a:sym typeface="Arial"/>
              </a:defRPr>
            </a:lvl1pPr>
          </a:lstStyle>
          <a:p>
            <a:pPr/>
            <a:r>
              <a:t>Marine fishes</a:t>
            </a:r>
          </a:p>
        </p:txBody>
      </p:sp>
      <p:sp>
        <p:nvSpPr>
          <p:cNvPr id="186" name="Shape 186"/>
          <p:cNvSpPr/>
          <p:nvPr/>
        </p:nvSpPr>
        <p:spPr>
          <a:xfrm>
            <a:off x="7764498" y="4506524"/>
            <a:ext cx="2604542" cy="34563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110000"/>
              </a:lnSpc>
              <a:defRPr b="1" sz="2400">
                <a:solidFill>
                  <a:srgbClr val="FFFFFF"/>
                </a:solidFill>
                <a:latin typeface="Arial"/>
                <a:ea typeface="Arial"/>
                <a:cs typeface="Arial"/>
                <a:sym typeface="Arial"/>
              </a:defRPr>
            </a:lvl1pPr>
          </a:lstStyle>
          <a:p>
            <a:pPr/>
            <a:r>
              <a:t>Freshwater fishes</a:t>
            </a:r>
          </a:p>
        </p:txBody>
      </p:sp>
      <p:sp>
        <p:nvSpPr>
          <p:cNvPr id="187" name="Shape 187"/>
          <p:cNvSpPr/>
          <p:nvPr/>
        </p:nvSpPr>
        <p:spPr>
          <a:xfrm>
            <a:off x="7775786" y="5924408"/>
            <a:ext cx="2616152" cy="34563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110000"/>
              </a:lnSpc>
              <a:defRPr b="1" sz="2400">
                <a:solidFill>
                  <a:srgbClr val="FFFFFF"/>
                </a:solidFill>
                <a:latin typeface="Arial"/>
                <a:ea typeface="Arial"/>
                <a:cs typeface="Arial"/>
                <a:sym typeface="Arial"/>
              </a:defRPr>
            </a:lvl1pPr>
          </a:lstStyle>
          <a:p>
            <a:pPr/>
            <a:r>
              <a:t>Terrestrial insects</a:t>
            </a:r>
          </a:p>
        </p:txBody>
      </p:sp>
      <p:sp>
        <p:nvSpPr>
          <p:cNvPr id="188" name="Shape 188"/>
          <p:cNvSpPr/>
          <p:nvPr/>
        </p:nvSpPr>
        <p:spPr>
          <a:xfrm>
            <a:off x="7769013" y="7206826"/>
            <a:ext cx="3514031" cy="73579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110000"/>
              </a:lnSpc>
              <a:defRPr b="1" sz="2400">
                <a:solidFill>
                  <a:srgbClr val="FFFFFF"/>
                </a:solidFill>
                <a:latin typeface="Arial"/>
                <a:ea typeface="Arial"/>
                <a:cs typeface="Arial"/>
                <a:sym typeface="Arial"/>
              </a:defRPr>
            </a:pPr>
            <a:r>
              <a:t>Terrestrial vertebrates—</a:t>
            </a:r>
            <a:br/>
            <a:r>
              <a:t>the mammalian kidney</a:t>
            </a:r>
          </a:p>
        </p:txBody>
      </p:sp>
      <p:sp>
        <p:nvSpPr>
          <p:cNvPr id="189" name="Shape 189"/>
          <p:cNvSpPr/>
          <p:nvPr/>
        </p:nvSpPr>
        <p:spPr>
          <a:xfrm>
            <a:off x="11713953" y="3194828"/>
            <a:ext cx="1328628" cy="1263599"/>
          </a:xfrm>
          <a:prstGeom prst="star5">
            <a:avLst>
              <a:gd name="adj" fmla="val 19100"/>
              <a:gd name="hf" fmla="val 105146"/>
              <a:gd name="vf" fmla="val 110557"/>
            </a:avLst>
          </a:prstGeom>
          <a:blipFill>
            <a:blip r:embed="rId4"/>
          </a:blip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2400">
                <a:solidFill>
                  <a:srgbClr val="FFFFFF"/>
                </a:solidFill>
              </a:defRPr>
            </a:pPr>
          </a:p>
        </p:txBody>
      </p:sp>
    </p:spTree>
  </p:cSld>
  <p:clrMapOvr>
    <a:masterClrMapping/>
  </p:clrMapOvr>
  <p:transition xmlns:p14="http://schemas.microsoft.com/office/powerpoint/2010/main" spd="med" advClick="1" p14:dur="1000"/>
</p:sld>
</file>

<file path=ppt/slides/slide4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1" name="Shape 401"/>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Osmoconformation versus Osmoregulation</a:t>
            </a:r>
          </a:p>
        </p:txBody>
      </p:sp>
      <p:sp>
        <p:nvSpPr>
          <p:cNvPr id="402" name="Shape 402"/>
          <p:cNvSpPr/>
          <p:nvPr>
            <p:ph type="body" idx="4294967295"/>
          </p:nvPr>
        </p:nvSpPr>
        <p:spPr>
          <a:xfrm>
            <a:off x="205457" y="1819768"/>
            <a:ext cx="12271024" cy="7595166"/>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b="1" sz="3800">
                <a:latin typeface="Arial"/>
                <a:ea typeface="Arial"/>
                <a:cs typeface="Arial"/>
                <a:sym typeface="Arial"/>
              </a:defRPr>
            </a:pPr>
            <a:r>
              <a:t>Osmoregulators</a:t>
            </a:r>
          </a:p>
          <a:p>
            <a:pPr lvl="1" marL="831361" indent="-386861" defTabSz="1300480">
              <a:spcBef>
                <a:spcPts val="800"/>
              </a:spcBef>
              <a:buClr>
                <a:srgbClr val="9D002D"/>
              </a:buClr>
              <a:buSzPct val="100000"/>
              <a:buChar char="–"/>
              <a:defRPr>
                <a:latin typeface="Arial"/>
                <a:ea typeface="Arial"/>
                <a:cs typeface="Arial"/>
                <a:sym typeface="Arial"/>
              </a:defRPr>
            </a:pPr>
            <a:r>
              <a:t>Maintain balance by taking in water and transport electrolytes out</a:t>
            </a:r>
          </a:p>
          <a:p>
            <a:pPr lvl="1" marL="831361" indent="-386861" defTabSz="1300480">
              <a:spcBef>
                <a:spcPts val="800"/>
              </a:spcBef>
              <a:buClr>
                <a:srgbClr val="9D002D"/>
              </a:buClr>
              <a:buSzPct val="100000"/>
              <a:buChar char="–"/>
              <a:defRPr>
                <a:latin typeface="Arial"/>
                <a:ea typeface="Arial"/>
                <a:cs typeface="Arial"/>
                <a:sym typeface="Arial"/>
              </a:defRPr>
            </a:pPr>
            <a:r>
              <a:t>Marine bony fishes are </a:t>
            </a:r>
            <a:r>
              <a:rPr b="1"/>
              <a:t>osmoregulators</a:t>
            </a:r>
          </a:p>
          <a:p>
            <a:pPr marL="379185" indent="-379185" defTabSz="1300480">
              <a:spcBef>
                <a:spcPts val="900"/>
              </a:spcBef>
              <a:buClr>
                <a:srgbClr val="9D002D"/>
              </a:buClr>
              <a:buSzPct val="100000"/>
              <a:buFont typeface="Wingdings"/>
              <a:buChar char="▪"/>
              <a:defRPr b="1" sz="3800">
                <a:latin typeface="Arial"/>
                <a:ea typeface="Arial"/>
                <a:cs typeface="Arial"/>
                <a:sym typeface="Arial"/>
              </a:defRPr>
            </a:pPr>
            <a:r>
              <a:t>Osmoconformers</a:t>
            </a:r>
          </a:p>
          <a:p>
            <a:pPr lvl="1" marL="831361" indent="-386861" defTabSz="1300480">
              <a:spcBef>
                <a:spcPts val="800"/>
              </a:spcBef>
              <a:buClr>
                <a:srgbClr val="9D002D"/>
              </a:buClr>
              <a:buSzPct val="100000"/>
              <a:buChar char="–"/>
              <a:defRPr>
                <a:latin typeface="Arial"/>
                <a:ea typeface="Arial"/>
                <a:cs typeface="Arial"/>
                <a:sym typeface="Arial"/>
              </a:defRPr>
            </a:pPr>
            <a:r>
              <a:t>Maintain high urea content, which increases electrolytes and makes their blood isotonic with seawater</a:t>
            </a:r>
          </a:p>
          <a:p>
            <a:pPr lvl="1" marL="831361" indent="-386861" defTabSz="1300480">
              <a:spcBef>
                <a:spcPts val="800"/>
              </a:spcBef>
              <a:buClr>
                <a:srgbClr val="9D002D"/>
              </a:buClr>
              <a:buSzPct val="100000"/>
              <a:buChar char="–"/>
              <a:defRPr>
                <a:latin typeface="Arial"/>
                <a:ea typeface="Arial"/>
                <a:cs typeface="Arial"/>
                <a:sym typeface="Arial"/>
              </a:defRPr>
            </a:pPr>
            <a:r>
              <a:t>Why?</a:t>
            </a:r>
          </a:p>
        </p:txBody>
      </p:sp>
      <p:sp>
        <p:nvSpPr>
          <p:cNvPr id="403" name="Shape 403"/>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4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5" name="Shape 405"/>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Osmoconformation versus Osmoregulation</a:t>
            </a:r>
          </a:p>
        </p:txBody>
      </p:sp>
      <p:sp>
        <p:nvSpPr>
          <p:cNvPr id="406" name="Shape 406"/>
          <p:cNvSpPr/>
          <p:nvPr>
            <p:ph type="body" idx="4294967295"/>
          </p:nvPr>
        </p:nvSpPr>
        <p:spPr>
          <a:xfrm>
            <a:off x="205457" y="1819768"/>
            <a:ext cx="12271024" cy="7595166"/>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b="1" sz="3800">
                <a:latin typeface="Arial"/>
                <a:ea typeface="Arial"/>
                <a:cs typeface="Arial"/>
                <a:sym typeface="Arial"/>
              </a:defRPr>
            </a:pPr>
            <a:r>
              <a:t>Osmoregulators</a:t>
            </a:r>
          </a:p>
          <a:p>
            <a:pPr lvl="1" marL="831361" indent="-386861" defTabSz="1300480">
              <a:spcBef>
                <a:spcPts val="800"/>
              </a:spcBef>
              <a:buClr>
                <a:srgbClr val="9D002D"/>
              </a:buClr>
              <a:buSzPct val="100000"/>
              <a:buChar char="–"/>
              <a:defRPr>
                <a:latin typeface="Arial"/>
                <a:ea typeface="Arial"/>
                <a:cs typeface="Arial"/>
                <a:sym typeface="Arial"/>
              </a:defRPr>
            </a:pPr>
            <a:r>
              <a:t>Maintain balance by taking in water and transport electrolytes out</a:t>
            </a:r>
          </a:p>
          <a:p>
            <a:pPr lvl="1" marL="831361" indent="-386861" defTabSz="1300480">
              <a:spcBef>
                <a:spcPts val="800"/>
              </a:spcBef>
              <a:buClr>
                <a:srgbClr val="9D002D"/>
              </a:buClr>
              <a:buSzPct val="100000"/>
              <a:buChar char="–"/>
              <a:defRPr>
                <a:latin typeface="Arial"/>
                <a:ea typeface="Arial"/>
                <a:cs typeface="Arial"/>
                <a:sym typeface="Arial"/>
              </a:defRPr>
            </a:pPr>
            <a:r>
              <a:t>Marine bony fishes are </a:t>
            </a:r>
            <a:r>
              <a:rPr b="1"/>
              <a:t>osmoregulators</a:t>
            </a:r>
          </a:p>
          <a:p>
            <a:pPr marL="379185" indent="-379185" defTabSz="1300480">
              <a:spcBef>
                <a:spcPts val="900"/>
              </a:spcBef>
              <a:buClr>
                <a:srgbClr val="9D002D"/>
              </a:buClr>
              <a:buSzPct val="100000"/>
              <a:buFont typeface="Wingdings"/>
              <a:buChar char="▪"/>
              <a:defRPr b="1" sz="3800">
                <a:latin typeface="Arial"/>
                <a:ea typeface="Arial"/>
                <a:cs typeface="Arial"/>
                <a:sym typeface="Arial"/>
              </a:defRPr>
            </a:pPr>
            <a:r>
              <a:t>Osmoconformers</a:t>
            </a:r>
          </a:p>
          <a:p>
            <a:pPr lvl="1" marL="831361" indent="-386861" defTabSz="1300480">
              <a:spcBef>
                <a:spcPts val="800"/>
              </a:spcBef>
              <a:buClr>
                <a:srgbClr val="9D002D"/>
              </a:buClr>
              <a:buSzPct val="100000"/>
              <a:buChar char="–"/>
              <a:defRPr>
                <a:latin typeface="Arial"/>
                <a:ea typeface="Arial"/>
                <a:cs typeface="Arial"/>
                <a:sym typeface="Arial"/>
              </a:defRPr>
            </a:pPr>
            <a:r>
              <a:t>Maintain high urea content, which increases electrolytes and makes their blood isotonic with seawater</a:t>
            </a:r>
          </a:p>
          <a:p>
            <a:pPr lvl="1" marL="831361" indent="-386861" defTabSz="1300480">
              <a:spcBef>
                <a:spcPts val="800"/>
              </a:spcBef>
              <a:buClr>
                <a:srgbClr val="9D002D"/>
              </a:buClr>
              <a:buSzPct val="100000"/>
              <a:buChar char="–"/>
              <a:defRPr>
                <a:latin typeface="Arial"/>
                <a:ea typeface="Arial"/>
                <a:cs typeface="Arial"/>
                <a:sym typeface="Arial"/>
              </a:defRPr>
            </a:pPr>
            <a:r>
              <a:t>Water loss is less</a:t>
            </a:r>
          </a:p>
          <a:p>
            <a:pPr lvl="1" marL="831361" indent="-386861" defTabSz="1300480">
              <a:spcBef>
                <a:spcPts val="800"/>
              </a:spcBef>
              <a:buClr>
                <a:srgbClr val="9D002D"/>
              </a:buClr>
              <a:buSzPct val="100000"/>
              <a:buChar char="–"/>
              <a:defRPr>
                <a:latin typeface="Arial"/>
                <a:ea typeface="Arial"/>
                <a:cs typeface="Arial"/>
                <a:sym typeface="Arial"/>
              </a:defRPr>
            </a:pPr>
            <a:r>
              <a:t>Cartilaginous fishes are </a:t>
            </a:r>
            <a:r>
              <a:rPr b="1"/>
              <a:t>osmoconformers</a:t>
            </a:r>
          </a:p>
        </p:txBody>
      </p:sp>
      <p:sp>
        <p:nvSpPr>
          <p:cNvPr id="407" name="Shape 407"/>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4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9" name="Shape 409"/>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Sharks as Osmoconformers</a:t>
            </a:r>
          </a:p>
        </p:txBody>
      </p:sp>
      <p:sp>
        <p:nvSpPr>
          <p:cNvPr id="410" name="Shape 410"/>
          <p:cNvSpPr/>
          <p:nvPr>
            <p:ph type="body" idx="4294967295"/>
          </p:nvPr>
        </p:nvSpPr>
        <p:spPr>
          <a:xfrm>
            <a:off x="205457" y="1819769"/>
            <a:ext cx="12480997" cy="7486792"/>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Sharks </a:t>
            </a:r>
            <a:r>
              <a:rPr b="1" i="1"/>
              <a:t>avoid water loss</a:t>
            </a:r>
            <a:r>
              <a:t> by osmoconforming</a:t>
            </a:r>
          </a:p>
          <a:p>
            <a:pPr lvl="1" marL="831361" indent="-386861" defTabSz="1300480">
              <a:spcBef>
                <a:spcPts val="800"/>
              </a:spcBef>
              <a:buClr>
                <a:srgbClr val="9D002D"/>
              </a:buClr>
              <a:buSzPct val="100000"/>
              <a:buChar char="–"/>
              <a:defRPr>
                <a:latin typeface="Arial"/>
                <a:ea typeface="Arial"/>
                <a:cs typeface="Arial"/>
                <a:sym typeface="Arial"/>
              </a:defRPr>
            </a:pPr>
            <a:r>
              <a:t>Sharks have a high salt content and must secrete salt through a system that is very similar to the system in </a:t>
            </a:r>
            <a:r>
              <a:rPr i="1"/>
              <a:t>Homo sapiens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Ions can be concentrated only if they are actively transported against a concentration gradient</a:t>
            </a:r>
          </a:p>
          <a:p>
            <a:pPr lvl="1" marL="831361" indent="-386861" defTabSz="1300480">
              <a:spcBef>
                <a:spcPts val="800"/>
              </a:spcBef>
              <a:buClr>
                <a:srgbClr val="9D002D"/>
              </a:buClr>
              <a:buSzPct val="100000"/>
              <a:buChar char="–"/>
              <a:defRPr>
                <a:latin typeface="Arial"/>
                <a:ea typeface="Arial"/>
                <a:cs typeface="Arial"/>
                <a:sym typeface="Arial"/>
              </a:defRPr>
            </a:pPr>
            <a:r>
              <a:t>Active transport is used to set up the electrochemical gradient found in animal and plant cells</a:t>
            </a:r>
          </a:p>
          <a:p>
            <a:pPr lvl="2" indent="-431800" defTabSz="1300480">
              <a:spcBef>
                <a:spcPts val="800"/>
              </a:spcBef>
              <a:buClr>
                <a:srgbClr val="9D002D"/>
              </a:buClr>
              <a:buSzPct val="100000"/>
              <a:buChar char="–"/>
              <a:defRPr sz="3400">
                <a:latin typeface="Arial"/>
                <a:ea typeface="Arial"/>
                <a:cs typeface="Arial"/>
                <a:sym typeface="Arial"/>
              </a:defRPr>
            </a:pPr>
            <a:r>
              <a:t>Typically the sodium ion in animal cells</a:t>
            </a:r>
          </a:p>
          <a:p>
            <a:pPr lvl="2" indent="-431800" defTabSz="1300480">
              <a:spcBef>
                <a:spcPts val="800"/>
              </a:spcBef>
              <a:buClr>
                <a:srgbClr val="9D002D"/>
              </a:buClr>
              <a:buSzPct val="100000"/>
              <a:buChar char="–"/>
              <a:defRPr sz="3400">
                <a:latin typeface="Arial"/>
                <a:ea typeface="Arial"/>
                <a:cs typeface="Arial"/>
                <a:sym typeface="Arial"/>
              </a:defRPr>
            </a:pPr>
            <a:r>
              <a:t>Typically the H</a:t>
            </a:r>
            <a:r>
              <a:rPr baseline="30588"/>
              <a:t>+</a:t>
            </a:r>
            <a:r>
              <a:t> ion in plant cells</a:t>
            </a:r>
          </a:p>
        </p:txBody>
      </p:sp>
      <p:sp>
        <p:nvSpPr>
          <p:cNvPr id="411" name="Shape 411"/>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4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3" name="Shape 413"/>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How Do Sharks Secrete Salt?</a:t>
            </a:r>
          </a:p>
        </p:txBody>
      </p:sp>
      <p:sp>
        <p:nvSpPr>
          <p:cNvPr id="414" name="Shape 414"/>
          <p:cNvSpPr/>
          <p:nvPr>
            <p:ph type="body" idx="4294967295"/>
          </p:nvPr>
        </p:nvSpPr>
        <p:spPr>
          <a:xfrm>
            <a:off x="205457" y="1837831"/>
            <a:ext cx="12383913" cy="7283592"/>
          </a:xfrm>
          <a:prstGeom prst="rect">
            <a:avLst/>
          </a:prstGeom>
        </p:spPr>
        <p:txBody>
          <a:bodyPr lIns="0" tIns="0" rIns="0" bIns="0" anchor="t"/>
          <a:lstStyle/>
          <a:p>
            <a:pPr marL="393229" indent="-393229" defTabSz="1300480">
              <a:spcBef>
                <a:spcPts val="900"/>
              </a:spcBef>
              <a:buClr>
                <a:srgbClr val="9D002D"/>
              </a:buClr>
              <a:buSzPct val="100000"/>
              <a:buFont typeface="Wingdings"/>
              <a:buChar char="▪"/>
              <a:defRPr sz="3800">
                <a:latin typeface="Arial"/>
                <a:ea typeface="Arial"/>
                <a:cs typeface="Arial"/>
                <a:sym typeface="Arial"/>
              </a:defRPr>
            </a:pPr>
            <a:r>
              <a:t>The shark </a:t>
            </a:r>
            <a:r>
              <a:rPr b="1"/>
              <a:t>rectal gland</a:t>
            </a:r>
            <a:r>
              <a:t> secretes a concentrated salt solution</a:t>
            </a:r>
            <a:endParaRPr sz="3400"/>
          </a:p>
          <a:p>
            <a:pPr lvl="1" marL="824483" indent="-379983" defTabSz="1300480">
              <a:spcBef>
                <a:spcPts val="800"/>
              </a:spcBef>
              <a:buClr>
                <a:srgbClr val="9D002D"/>
              </a:buClr>
              <a:buSzPct val="100000"/>
              <a:buChar char="–"/>
              <a:defRPr sz="3400">
                <a:latin typeface="Arial"/>
                <a:ea typeface="Arial"/>
                <a:cs typeface="Arial"/>
                <a:sym typeface="Arial"/>
              </a:defRPr>
            </a:pPr>
            <a:r>
              <a:t>Epithelial cells along the inner surface, or lumen, of the shark rectal gland contain sodium–potassium pumps</a:t>
            </a:r>
          </a:p>
          <a:p>
            <a:pPr lvl="1" marL="824483" indent="-379983" defTabSz="1300480">
              <a:spcBef>
                <a:spcPts val="800"/>
              </a:spcBef>
              <a:buClr>
                <a:srgbClr val="9D002D"/>
              </a:buClr>
              <a:buSzPct val="100000"/>
              <a:buChar char="–"/>
              <a:defRPr sz="3400">
                <a:latin typeface="Arial"/>
                <a:ea typeface="Arial"/>
                <a:cs typeface="Arial"/>
                <a:sym typeface="Arial"/>
              </a:defRPr>
            </a:pPr>
            <a:r>
              <a:t>This supports the idea that salt excretion is an active transport system</a:t>
            </a:r>
          </a:p>
          <a:p>
            <a:pPr lvl="1" marL="824483" indent="-379983" defTabSz="1300480">
              <a:spcBef>
                <a:spcPts val="800"/>
              </a:spcBef>
              <a:buClr>
                <a:srgbClr val="9D002D"/>
              </a:buClr>
              <a:buSzPct val="100000"/>
              <a:buChar char="–"/>
              <a:defRPr sz="3400">
                <a:latin typeface="Arial"/>
                <a:ea typeface="Arial"/>
                <a:cs typeface="Arial"/>
                <a:sym typeface="Arial"/>
              </a:defRPr>
            </a:pPr>
            <a:r>
              <a:t>Rectal glands that are treated with </a:t>
            </a:r>
            <a:r>
              <a:rPr b="1"/>
              <a:t>ouabain</a:t>
            </a:r>
            <a:r>
              <a:t> stop producing a concentrated salt solution</a:t>
            </a:r>
          </a:p>
          <a:p>
            <a:pPr lvl="2" marL="1325769" indent="-424069" defTabSz="1300480">
              <a:spcBef>
                <a:spcPts val="700"/>
              </a:spcBef>
              <a:buClr>
                <a:srgbClr val="9D002D"/>
              </a:buClr>
              <a:buSzPct val="100000"/>
              <a:buChar char="–"/>
              <a:defRPr sz="3200">
                <a:latin typeface="Arial"/>
                <a:ea typeface="Arial"/>
                <a:cs typeface="Arial"/>
                <a:sym typeface="Arial"/>
              </a:defRPr>
            </a:pPr>
            <a:r>
              <a:t>This was strong evidence that Na</a:t>
            </a:r>
            <a:r>
              <a:rPr baseline="30562"/>
              <a:t>+</a:t>
            </a:r>
            <a:r>
              <a:t>/K</a:t>
            </a:r>
            <a:r>
              <a:rPr baseline="30562"/>
              <a:t>+</a:t>
            </a:r>
            <a:r>
              <a:t>-ATPase is </a:t>
            </a:r>
            <a:br/>
            <a:r>
              <a:t>essential for salt excretion</a:t>
            </a:r>
          </a:p>
        </p:txBody>
      </p:sp>
      <p:sp>
        <p:nvSpPr>
          <p:cNvPr id="415" name="Shape 415"/>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4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7" name="Shape 417"/>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How Do Sharks Secrete Salt?</a:t>
            </a:r>
          </a:p>
        </p:txBody>
      </p:sp>
      <p:sp>
        <p:nvSpPr>
          <p:cNvPr id="418" name="Shape 418"/>
          <p:cNvSpPr/>
          <p:nvPr>
            <p:ph type="body" idx="4294967295"/>
          </p:nvPr>
        </p:nvSpPr>
        <p:spPr>
          <a:xfrm>
            <a:off x="205457" y="1837830"/>
            <a:ext cx="12221353" cy="7211344"/>
          </a:xfrm>
          <a:prstGeom prst="rect">
            <a:avLst/>
          </a:prstGeom>
        </p:spPr>
        <p:txBody>
          <a:bodyPr lIns="0" tIns="0" rIns="0" bIns="0" anchor="t"/>
          <a:lstStyle/>
          <a:p>
            <a:pPr marL="393229" indent="-393229" defTabSz="1300480">
              <a:spcBef>
                <a:spcPts val="900"/>
              </a:spcBef>
              <a:buClr>
                <a:srgbClr val="9D002D"/>
              </a:buClr>
              <a:buSzPct val="100000"/>
              <a:buFont typeface="Wingdings"/>
              <a:buChar char="▪"/>
              <a:defRPr b="1" sz="3800">
                <a:latin typeface="Arial"/>
                <a:ea typeface="Arial"/>
                <a:cs typeface="Arial"/>
                <a:sym typeface="Arial"/>
              </a:defRPr>
            </a:pPr>
            <a:r>
              <a:t>Ouabain</a:t>
            </a:r>
            <a:r>
              <a:rPr b="0"/>
              <a:t> is a plant defense compound that is toxic </a:t>
            </a:r>
            <a:br>
              <a:rPr b="0"/>
            </a:br>
            <a:r>
              <a:rPr b="0"/>
              <a:t>to animals because it prevents Na</a:t>
            </a:r>
            <a:r>
              <a:rPr b="0" baseline="30578"/>
              <a:t>+</a:t>
            </a:r>
            <a:r>
              <a:rPr b="0"/>
              <a:t>/K</a:t>
            </a:r>
            <a:r>
              <a:rPr b="0" baseline="30578"/>
              <a:t>+</a:t>
            </a:r>
            <a:r>
              <a:rPr b="0"/>
              <a:t>-ATPase from functioning</a:t>
            </a:r>
          </a:p>
        </p:txBody>
      </p:sp>
      <p:sp>
        <p:nvSpPr>
          <p:cNvPr id="419" name="Shape 419"/>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4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1" name="Shape 421"/>
          <p:cNvSpPr/>
          <p:nvPr>
            <p:ph type="title" idx="4294967295"/>
          </p:nvPr>
        </p:nvSpPr>
        <p:spPr>
          <a:xfrm>
            <a:off x="79022" y="277706"/>
            <a:ext cx="12480996" cy="1169530"/>
          </a:xfrm>
          <a:prstGeom prst="rect">
            <a:avLst/>
          </a:prstGeom>
        </p:spPr>
        <p:txBody>
          <a:bodyPr lIns="0" tIns="0" rIns="0" bIns="0" anchor="t"/>
          <a:lstStyle/>
          <a:p>
            <a:pPr marL="641208" indent="-641208" algn="l" defTabSz="1300480">
              <a:lnSpc>
                <a:spcPct val="90000"/>
              </a:lnSpc>
              <a:defRPr b="1" sz="4400">
                <a:solidFill>
                  <a:srgbClr val="9D002D"/>
                </a:solidFill>
                <a:latin typeface="Times New Roman"/>
                <a:ea typeface="Times New Roman"/>
                <a:cs typeface="Times New Roman"/>
                <a:sym typeface="Times New Roman"/>
              </a:defRPr>
            </a:pPr>
            <a:r>
              <a:t>The Role of Na</a:t>
            </a:r>
            <a:r>
              <a:rPr baseline="30545"/>
              <a:t>+</a:t>
            </a:r>
            <a:r>
              <a:t>/K</a:t>
            </a:r>
            <a:r>
              <a:rPr baseline="30545"/>
              <a:t>+</a:t>
            </a:r>
            <a:r>
              <a:t>-ATPase</a:t>
            </a:r>
          </a:p>
        </p:txBody>
      </p:sp>
      <p:sp>
        <p:nvSpPr>
          <p:cNvPr id="422" name="Shape 422"/>
          <p:cNvSpPr/>
          <p:nvPr>
            <p:ph type="body" idx="4294967295"/>
          </p:nvPr>
        </p:nvSpPr>
        <p:spPr>
          <a:xfrm>
            <a:off x="205457" y="1819768"/>
            <a:ext cx="12480997" cy="7649353"/>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Salt excretion is a multistep process</a:t>
            </a:r>
          </a:p>
          <a:p>
            <a:pPr lvl="1" marL="972038" indent="-527538" defTabSz="1300480">
              <a:spcBef>
                <a:spcPts val="800"/>
              </a:spcBef>
              <a:buClr>
                <a:srgbClr val="000000"/>
              </a:buClr>
              <a:buSzPct val="100000"/>
              <a:buAutoNum type="arabicPeriod" startAt="1"/>
              <a:defRPr>
                <a:latin typeface="Arial"/>
                <a:ea typeface="Arial"/>
                <a:cs typeface="Arial"/>
                <a:sym typeface="Arial"/>
              </a:defRPr>
            </a:pPr>
            <a:r>
              <a:t>Na</a:t>
            </a:r>
            <a:r>
              <a:rPr baseline="30555"/>
              <a:t>+</a:t>
            </a:r>
            <a:r>
              <a:t>/K</a:t>
            </a:r>
            <a:r>
              <a:rPr baseline="30555"/>
              <a:t>+</a:t>
            </a:r>
            <a:r>
              <a:t>-ATPase creates an electrochemical gradient favoring the diffusion of Na</a:t>
            </a:r>
            <a:r>
              <a:rPr baseline="30555"/>
              <a:t>+</a:t>
            </a:r>
            <a:r>
              <a:t> into the cell, allowing the cell transport other ions without additional energy expenditure</a:t>
            </a:r>
          </a:p>
          <a:p>
            <a:pPr lvl="1" marL="972038" indent="-527538" defTabSz="1300480">
              <a:spcBef>
                <a:spcPts val="800"/>
              </a:spcBef>
              <a:buClr>
                <a:srgbClr val="000000"/>
              </a:buClr>
              <a:buSzPct val="100000"/>
              <a:buAutoNum type="arabicPeriod" startAt="1"/>
              <a:defRPr>
                <a:latin typeface="Arial"/>
                <a:ea typeface="Arial"/>
                <a:cs typeface="Arial"/>
                <a:sym typeface="Arial"/>
              </a:defRPr>
            </a:pPr>
            <a:r>
              <a:t>Na</a:t>
            </a:r>
            <a:r>
              <a:rPr baseline="30555"/>
              <a:t>+</a:t>
            </a:r>
            <a:r>
              <a:t>, Cl</a:t>
            </a:r>
            <a:r>
              <a:rPr baseline="30555"/>
              <a:t>–</a:t>
            </a:r>
            <a:r>
              <a:t>, and K</a:t>
            </a:r>
            <a:r>
              <a:rPr baseline="30555"/>
              <a:t>+</a:t>
            </a:r>
            <a:r>
              <a:t> enter the cell, powered by the Na</a:t>
            </a:r>
            <a:r>
              <a:rPr baseline="30555"/>
              <a:t>+</a:t>
            </a:r>
            <a:r>
              <a:t> gradient</a:t>
            </a:r>
          </a:p>
          <a:p>
            <a:pPr lvl="1" marL="972038" indent="-527538" defTabSz="1300480">
              <a:spcBef>
                <a:spcPts val="800"/>
              </a:spcBef>
              <a:buClr>
                <a:srgbClr val="000000"/>
              </a:buClr>
              <a:buSzPct val="100000"/>
              <a:buChar char="–"/>
              <a:defRPr>
                <a:latin typeface="Arial"/>
                <a:ea typeface="Arial"/>
                <a:cs typeface="Arial"/>
                <a:sym typeface="Arial"/>
              </a:defRPr>
            </a:pPr>
            <a:r>
              <a:t>Chloride channels allow Cl</a:t>
            </a:r>
            <a:r>
              <a:rPr baseline="30555"/>
              <a:t>–</a:t>
            </a:r>
            <a:r>
              <a:t> to diffuse down its concentration gradient into the lumen of the gland</a:t>
            </a:r>
          </a:p>
          <a:p>
            <a:pPr lvl="1" marL="972038" indent="-527538" defTabSz="1300480">
              <a:spcBef>
                <a:spcPts val="800"/>
              </a:spcBef>
              <a:buClr>
                <a:srgbClr val="000000"/>
              </a:buClr>
              <a:buSzPct val="100000"/>
              <a:buAutoNum type="arabicPeriod" startAt="1"/>
              <a:defRPr>
                <a:latin typeface="Arial"/>
                <a:ea typeface="Arial"/>
                <a:cs typeface="Arial"/>
                <a:sym typeface="Arial"/>
              </a:defRPr>
            </a:pPr>
            <a:r>
              <a:t>Na</a:t>
            </a:r>
            <a:r>
              <a:rPr baseline="30555"/>
              <a:t>+</a:t>
            </a:r>
            <a:r>
              <a:t> diffuses into the lumen of the gland, following the charge and concentration gradient of its ions</a:t>
            </a:r>
          </a:p>
        </p:txBody>
      </p:sp>
      <p:sp>
        <p:nvSpPr>
          <p:cNvPr id="423" name="Shape 423"/>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4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425" name="43_06_salt_excretion_U.jpg"/>
          <p:cNvPicPr>
            <a:picLocks noChangeAspect="1"/>
          </p:cNvPicPr>
          <p:nvPr/>
        </p:nvPicPr>
        <p:blipFill>
          <a:blip r:embed="rId3">
            <a:extLst/>
          </a:blip>
          <a:srcRect l="0" t="0" r="0" b="4086"/>
          <a:stretch>
            <a:fillRect/>
          </a:stretch>
        </p:blipFill>
        <p:spPr>
          <a:xfrm>
            <a:off x="422204" y="2059093"/>
            <a:ext cx="12158135" cy="5405121"/>
          </a:xfrm>
          <a:prstGeom prst="rect">
            <a:avLst/>
          </a:prstGeom>
          <a:ln w="12700">
            <a:miter lim="400000"/>
          </a:ln>
        </p:spPr>
      </p:pic>
      <p:sp>
        <p:nvSpPr>
          <p:cNvPr id="426" name="Shape 426"/>
          <p:cNvSpPr/>
          <p:nvPr>
            <p:ph type="title" idx="4294967295"/>
          </p:nvPr>
        </p:nvSpPr>
        <p:spPr>
          <a:xfrm>
            <a:off x="27093" y="-1"/>
            <a:ext cx="4465885"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43.6</a:t>
            </a:r>
          </a:p>
        </p:txBody>
      </p:sp>
      <p:sp>
        <p:nvSpPr>
          <p:cNvPr id="427" name="Shape 427"/>
          <p:cNvSpPr/>
          <p:nvPr/>
        </p:nvSpPr>
        <p:spPr>
          <a:xfrm>
            <a:off x="2370666" y="6452729"/>
            <a:ext cx="2073706" cy="53836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600">
                <a:latin typeface="Arial Black"/>
                <a:ea typeface="Arial Black"/>
                <a:cs typeface="Arial Black"/>
                <a:sym typeface="Arial Black"/>
              </a:defRPr>
            </a:pPr>
            <a:r>
              <a:t>1.</a:t>
            </a:r>
            <a:r>
              <a:rPr b="1">
                <a:latin typeface="Arial"/>
                <a:ea typeface="Arial"/>
                <a:cs typeface="Arial"/>
                <a:sym typeface="Arial"/>
              </a:rPr>
              <a:t> Na</a:t>
            </a:r>
            <a:r>
              <a:rPr baseline="30500">
                <a:latin typeface="Symbol"/>
                <a:ea typeface="Symbol"/>
                <a:cs typeface="Symbol"/>
                <a:sym typeface="Symbol"/>
              </a:rPr>
              <a:t>+</a:t>
            </a:r>
            <a:r>
              <a:rPr b="1">
                <a:latin typeface="Arial"/>
                <a:ea typeface="Arial"/>
                <a:cs typeface="Arial"/>
                <a:sym typeface="Arial"/>
              </a:rPr>
              <a:t> pumped out of</a:t>
            </a:r>
            <a:br>
              <a:rPr b="1">
                <a:latin typeface="Arial"/>
                <a:ea typeface="Arial"/>
                <a:cs typeface="Arial"/>
                <a:sym typeface="Arial"/>
              </a:rPr>
            </a:br>
            <a:r>
              <a:rPr b="1">
                <a:latin typeface="Arial"/>
                <a:ea typeface="Arial"/>
                <a:cs typeface="Arial"/>
                <a:sym typeface="Arial"/>
              </a:rPr>
              <a:t>cells; K</a:t>
            </a:r>
            <a:r>
              <a:rPr baseline="30500">
                <a:latin typeface="Symbol"/>
                <a:ea typeface="Symbol"/>
                <a:cs typeface="Symbol"/>
                <a:sym typeface="Symbol"/>
              </a:rPr>
              <a:t>+</a:t>
            </a:r>
            <a:r>
              <a:rPr b="1">
                <a:latin typeface="Arial"/>
                <a:ea typeface="Arial"/>
                <a:cs typeface="Arial"/>
                <a:sym typeface="Arial"/>
              </a:rPr>
              <a:t> pumped in.</a:t>
            </a:r>
          </a:p>
        </p:txBody>
      </p:sp>
      <p:sp>
        <p:nvSpPr>
          <p:cNvPr id="428" name="Shape 428"/>
          <p:cNvSpPr/>
          <p:nvPr/>
        </p:nvSpPr>
        <p:spPr>
          <a:xfrm>
            <a:off x="5219982" y="6454986"/>
            <a:ext cx="1388369" cy="749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600">
                <a:latin typeface="Arial Black"/>
                <a:ea typeface="Arial Black"/>
                <a:cs typeface="Arial Black"/>
                <a:sym typeface="Arial Black"/>
              </a:defRPr>
            </a:pPr>
            <a:r>
              <a:t>2.</a:t>
            </a:r>
            <a:r>
              <a:rPr b="1">
                <a:latin typeface="Arial"/>
                <a:ea typeface="Arial"/>
                <a:cs typeface="Arial"/>
                <a:sym typeface="Arial"/>
              </a:rPr>
              <a:t> Na</a:t>
            </a:r>
            <a:r>
              <a:rPr baseline="30500">
                <a:latin typeface="Symbol"/>
                <a:ea typeface="Symbol"/>
                <a:cs typeface="Symbol"/>
                <a:sym typeface="Symbol"/>
              </a:rPr>
              <a:t>+</a:t>
            </a:r>
            <a:r>
              <a:rPr b="1">
                <a:latin typeface="Arial"/>
                <a:ea typeface="Arial"/>
                <a:cs typeface="Arial"/>
                <a:sym typeface="Arial"/>
              </a:rPr>
              <a:t>, Cl</a:t>
            </a:r>
            <a:r>
              <a:rPr b="1" baseline="30500">
                <a:latin typeface="Arial"/>
                <a:ea typeface="Arial"/>
                <a:cs typeface="Arial"/>
                <a:sym typeface="Arial"/>
              </a:rPr>
              <a:t>–</a:t>
            </a:r>
            <a:r>
              <a:rPr b="1">
                <a:latin typeface="Arial"/>
                <a:ea typeface="Arial"/>
                <a:cs typeface="Arial"/>
                <a:sym typeface="Arial"/>
              </a:rPr>
              <a:t>, K</a:t>
            </a:r>
            <a:r>
              <a:rPr baseline="30500">
                <a:latin typeface="Symbol"/>
                <a:ea typeface="Symbol"/>
                <a:cs typeface="Symbol"/>
                <a:sym typeface="Symbol"/>
              </a:rPr>
              <a:t>+</a:t>
            </a:r>
            <a:r>
              <a:rPr b="1">
                <a:latin typeface="Arial"/>
                <a:ea typeface="Arial"/>
                <a:cs typeface="Arial"/>
                <a:sym typeface="Arial"/>
              </a:rPr>
              <a:t> </a:t>
            </a:r>
            <a:br>
              <a:rPr b="1">
                <a:latin typeface="Arial"/>
                <a:ea typeface="Arial"/>
                <a:cs typeface="Arial"/>
                <a:sym typeface="Arial"/>
              </a:rPr>
            </a:br>
            <a:r>
              <a:rPr b="1">
                <a:latin typeface="Arial"/>
                <a:ea typeface="Arial"/>
                <a:cs typeface="Arial"/>
                <a:sym typeface="Arial"/>
              </a:rPr>
              <a:t>transported </a:t>
            </a:r>
            <a:br>
              <a:rPr b="1">
                <a:latin typeface="Arial"/>
                <a:ea typeface="Arial"/>
                <a:cs typeface="Arial"/>
                <a:sym typeface="Arial"/>
              </a:rPr>
            </a:br>
            <a:r>
              <a:rPr b="1">
                <a:latin typeface="Arial"/>
                <a:ea typeface="Arial"/>
                <a:cs typeface="Arial"/>
                <a:sym typeface="Arial"/>
              </a:rPr>
              <a:t>into cells.</a:t>
            </a:r>
          </a:p>
        </p:txBody>
      </p:sp>
      <p:sp>
        <p:nvSpPr>
          <p:cNvPr id="429" name="Shape 429"/>
          <p:cNvSpPr/>
          <p:nvPr/>
        </p:nvSpPr>
        <p:spPr>
          <a:xfrm>
            <a:off x="7739662" y="6477564"/>
            <a:ext cx="2040071" cy="76696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600">
                <a:latin typeface="Arial Black"/>
                <a:ea typeface="Arial Black"/>
                <a:cs typeface="Arial Black"/>
                <a:sym typeface="Arial Black"/>
              </a:defRPr>
            </a:pPr>
            <a:r>
              <a:t>3.</a:t>
            </a:r>
            <a:r>
              <a:rPr b="1">
                <a:latin typeface="Arial"/>
                <a:ea typeface="Arial"/>
                <a:cs typeface="Arial"/>
                <a:sym typeface="Arial"/>
              </a:rPr>
              <a:t> CI</a:t>
            </a:r>
            <a:r>
              <a:rPr baseline="30500">
                <a:latin typeface="Symbol"/>
                <a:ea typeface="Symbol"/>
                <a:cs typeface="Symbol"/>
                <a:sym typeface="Symbol"/>
              </a:rPr>
              <a:t>−</a:t>
            </a:r>
            <a:r>
              <a:rPr b="1">
                <a:latin typeface="Arial"/>
                <a:ea typeface="Arial"/>
                <a:cs typeface="Arial"/>
                <a:sym typeface="Arial"/>
              </a:rPr>
              <a:t> diffuses into </a:t>
            </a:r>
            <a:br>
              <a:rPr b="1">
                <a:latin typeface="Arial"/>
                <a:ea typeface="Arial"/>
                <a:cs typeface="Arial"/>
                <a:sym typeface="Arial"/>
              </a:rPr>
            </a:br>
            <a:r>
              <a:rPr b="1">
                <a:latin typeface="Arial"/>
                <a:ea typeface="Arial"/>
                <a:cs typeface="Arial"/>
                <a:sym typeface="Arial"/>
              </a:rPr>
              <a:t>lumen; K</a:t>
            </a:r>
            <a:r>
              <a:rPr baseline="30500">
                <a:latin typeface="Symbol"/>
                <a:ea typeface="Symbol"/>
                <a:cs typeface="Symbol"/>
                <a:sym typeface="Symbol"/>
              </a:rPr>
              <a:t>+</a:t>
            </a:r>
            <a:r>
              <a:rPr b="1">
                <a:latin typeface="Arial"/>
                <a:ea typeface="Arial"/>
                <a:cs typeface="Arial"/>
                <a:sym typeface="Arial"/>
              </a:rPr>
              <a:t> diffuses to</a:t>
            </a:r>
            <a:br>
              <a:rPr b="1">
                <a:latin typeface="Arial"/>
                <a:ea typeface="Arial"/>
                <a:cs typeface="Arial"/>
                <a:sym typeface="Arial"/>
              </a:rPr>
            </a:br>
            <a:r>
              <a:rPr b="1">
                <a:latin typeface="Arial"/>
                <a:ea typeface="Arial"/>
                <a:cs typeface="Arial"/>
                <a:sym typeface="Arial"/>
              </a:rPr>
              <a:t>extracellular fluid.</a:t>
            </a:r>
          </a:p>
        </p:txBody>
      </p:sp>
      <p:sp>
        <p:nvSpPr>
          <p:cNvPr id="430" name="Shape 430"/>
          <p:cNvSpPr/>
          <p:nvPr/>
        </p:nvSpPr>
        <p:spPr>
          <a:xfrm>
            <a:off x="10491893" y="6466275"/>
            <a:ext cx="1441980" cy="520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600">
                <a:latin typeface="Arial Black"/>
                <a:ea typeface="Arial Black"/>
                <a:cs typeface="Arial Black"/>
                <a:sym typeface="Arial Black"/>
              </a:defRPr>
            </a:pPr>
            <a:r>
              <a:t>4.</a:t>
            </a:r>
            <a:r>
              <a:rPr b="1">
                <a:latin typeface="Arial"/>
                <a:ea typeface="Arial"/>
                <a:cs typeface="Arial"/>
                <a:sym typeface="Arial"/>
              </a:rPr>
              <a:t> Na</a:t>
            </a:r>
            <a:r>
              <a:rPr baseline="30500">
                <a:latin typeface="Symbol"/>
                <a:ea typeface="Symbol"/>
                <a:cs typeface="Symbol"/>
                <a:sym typeface="Symbol"/>
              </a:rPr>
              <a:t>+</a:t>
            </a:r>
            <a:r>
              <a:rPr b="1">
                <a:latin typeface="Arial"/>
                <a:ea typeface="Arial"/>
                <a:cs typeface="Arial"/>
                <a:sym typeface="Arial"/>
              </a:rPr>
              <a:t> diffuses</a:t>
            </a:r>
            <a:br>
              <a:rPr b="1">
                <a:latin typeface="Arial"/>
                <a:ea typeface="Arial"/>
                <a:cs typeface="Arial"/>
                <a:sym typeface="Arial"/>
              </a:rPr>
            </a:br>
            <a:r>
              <a:rPr b="1">
                <a:latin typeface="Arial"/>
                <a:ea typeface="Arial"/>
                <a:cs typeface="Arial"/>
                <a:sym typeface="Arial"/>
              </a:rPr>
              <a:t>into lumen.</a:t>
            </a:r>
          </a:p>
        </p:txBody>
      </p:sp>
      <p:sp>
        <p:nvSpPr>
          <p:cNvPr id="431" name="Shape 431"/>
          <p:cNvSpPr/>
          <p:nvPr/>
        </p:nvSpPr>
        <p:spPr>
          <a:xfrm>
            <a:off x="830862" y="3142826"/>
            <a:ext cx="1961654" cy="2921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sz="1600">
                <a:latin typeface="Arial Black"/>
                <a:ea typeface="Arial Black"/>
                <a:cs typeface="Arial Black"/>
                <a:sym typeface="Arial Black"/>
              </a:defRPr>
            </a:lvl1pPr>
          </a:lstStyle>
          <a:p>
            <a:pPr/>
            <a:r>
              <a:t>Apical membrane</a:t>
            </a:r>
          </a:p>
        </p:txBody>
      </p:sp>
      <p:sp>
        <p:nvSpPr>
          <p:cNvPr id="432" name="Shape 432"/>
          <p:cNvSpPr/>
          <p:nvPr/>
        </p:nvSpPr>
        <p:spPr>
          <a:xfrm>
            <a:off x="577990" y="5387057"/>
            <a:ext cx="1288258" cy="5842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sz="1600">
                <a:latin typeface="Arial Black"/>
                <a:ea typeface="Arial Black"/>
                <a:cs typeface="Arial Black"/>
                <a:sym typeface="Arial Black"/>
              </a:defRPr>
            </a:pPr>
            <a:r>
              <a:t>Basolateral</a:t>
            </a:r>
            <a:br/>
            <a:r>
              <a:t>membrane</a:t>
            </a:r>
          </a:p>
        </p:txBody>
      </p:sp>
      <p:sp>
        <p:nvSpPr>
          <p:cNvPr id="433" name="Shape 433"/>
          <p:cNvSpPr/>
          <p:nvPr/>
        </p:nvSpPr>
        <p:spPr>
          <a:xfrm>
            <a:off x="1065670" y="4012070"/>
            <a:ext cx="1424386" cy="4505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b="1" sz="1600">
                <a:latin typeface="Arial"/>
                <a:ea typeface="Arial"/>
                <a:cs typeface="Arial"/>
                <a:sym typeface="Arial"/>
              </a:defRPr>
            </a:pPr>
            <a:r>
              <a:t>Epithelial cells</a:t>
            </a:r>
            <a:br/>
            <a:r>
              <a:t>of rectal gland</a:t>
            </a:r>
          </a:p>
        </p:txBody>
      </p:sp>
      <p:sp>
        <p:nvSpPr>
          <p:cNvPr id="434" name="Shape 434"/>
          <p:cNvSpPr/>
          <p:nvPr/>
        </p:nvSpPr>
        <p:spPr>
          <a:xfrm>
            <a:off x="611857" y="5942470"/>
            <a:ext cx="1774330" cy="6791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b="1" sz="1600">
                <a:solidFill>
                  <a:srgbClr val="808080"/>
                </a:solidFill>
                <a:latin typeface="Arial"/>
                <a:ea typeface="Arial"/>
                <a:cs typeface="Arial"/>
                <a:sym typeface="Arial"/>
              </a:defRPr>
            </a:pPr>
            <a:r>
              <a:t>Extracellular fluid,</a:t>
            </a:r>
            <a:br/>
            <a:r>
              <a:t>near blood</a:t>
            </a:r>
            <a:br/>
            <a:r>
              <a:t>vessels</a:t>
            </a:r>
          </a:p>
        </p:txBody>
      </p:sp>
      <p:sp>
        <p:nvSpPr>
          <p:cNvPr id="435" name="Shape 435"/>
          <p:cNvSpPr/>
          <p:nvPr/>
        </p:nvSpPr>
        <p:spPr>
          <a:xfrm>
            <a:off x="4095608" y="5502204"/>
            <a:ext cx="743051" cy="46821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b="1" sz="1600">
                <a:latin typeface="Arial"/>
                <a:ea typeface="Arial"/>
                <a:cs typeface="Arial"/>
                <a:sym typeface="Arial"/>
              </a:defRPr>
            </a:pPr>
            <a:r>
              <a:t>Na</a:t>
            </a:r>
            <a:r>
              <a:rPr b="0" baseline="30500">
                <a:latin typeface="Symbol"/>
                <a:ea typeface="Symbol"/>
                <a:cs typeface="Symbol"/>
                <a:sym typeface="Symbol"/>
              </a:rPr>
              <a:t>+</a:t>
            </a:r>
            <a:r>
              <a:t>/K</a:t>
            </a:r>
            <a:r>
              <a:rPr b="0" baseline="30500">
                <a:latin typeface="Symbol"/>
                <a:ea typeface="Symbol"/>
                <a:cs typeface="Symbol"/>
                <a:sym typeface="Symbol"/>
              </a:rPr>
              <a:t>+</a:t>
            </a:r>
            <a:r>
              <a:t>-</a:t>
            </a:r>
            <a:br/>
            <a:r>
              <a:t>ATPase</a:t>
            </a:r>
          </a:p>
        </p:txBody>
      </p:sp>
      <p:sp>
        <p:nvSpPr>
          <p:cNvPr id="436" name="Shape 436"/>
          <p:cNvSpPr/>
          <p:nvPr/>
        </p:nvSpPr>
        <p:spPr>
          <a:xfrm>
            <a:off x="8812107" y="2932853"/>
            <a:ext cx="836812" cy="45055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b="1" sz="1600">
                <a:latin typeface="Arial"/>
                <a:ea typeface="Arial"/>
                <a:cs typeface="Arial"/>
                <a:sym typeface="Arial"/>
              </a:defRPr>
            </a:pPr>
            <a:r>
              <a:t>Chloride</a:t>
            </a:r>
            <a:br/>
            <a:r>
              <a:t>channel</a:t>
            </a:r>
          </a:p>
        </p:txBody>
      </p:sp>
      <p:sp>
        <p:nvSpPr>
          <p:cNvPr id="437" name="Shape 437"/>
          <p:cNvSpPr/>
          <p:nvPr/>
        </p:nvSpPr>
        <p:spPr>
          <a:xfrm>
            <a:off x="6344355" y="5524782"/>
            <a:ext cx="1333799" cy="46821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b="1" sz="1600">
                <a:latin typeface="Arial"/>
                <a:ea typeface="Arial"/>
                <a:cs typeface="Arial"/>
                <a:sym typeface="Arial"/>
              </a:defRPr>
            </a:pPr>
            <a:r>
              <a:t>Na</a:t>
            </a:r>
            <a:r>
              <a:rPr b="0" baseline="30500">
                <a:latin typeface="Symbol"/>
                <a:ea typeface="Symbol"/>
                <a:cs typeface="Symbol"/>
                <a:sym typeface="Symbol"/>
              </a:rPr>
              <a:t>+</a:t>
            </a:r>
            <a:r>
              <a:t>/Cl</a:t>
            </a:r>
            <a:r>
              <a:rPr b="0" baseline="30500">
                <a:latin typeface="Symbol"/>
                <a:ea typeface="Symbol"/>
                <a:cs typeface="Symbol"/>
                <a:sym typeface="Symbol"/>
              </a:rPr>
              <a:t>−</a:t>
            </a:r>
            <a:r>
              <a:t>/K</a:t>
            </a:r>
            <a:r>
              <a:rPr b="0" baseline="30500">
                <a:latin typeface="Symbol"/>
                <a:ea typeface="Symbol"/>
                <a:cs typeface="Symbol"/>
                <a:sym typeface="Symbol"/>
              </a:rPr>
              <a:t>+</a:t>
            </a:r>
            <a:r>
              <a:t>-</a:t>
            </a:r>
            <a:br/>
            <a:r>
              <a:t>cotransporter</a:t>
            </a:r>
          </a:p>
        </p:txBody>
      </p:sp>
      <p:sp>
        <p:nvSpPr>
          <p:cNvPr id="438" name="Shape 438"/>
          <p:cNvSpPr/>
          <p:nvPr/>
        </p:nvSpPr>
        <p:spPr>
          <a:xfrm>
            <a:off x="9493955" y="5484142"/>
            <a:ext cx="1040309" cy="45055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b="1" sz="1600">
                <a:latin typeface="Arial"/>
                <a:ea typeface="Arial"/>
                <a:cs typeface="Arial"/>
                <a:sym typeface="Arial"/>
              </a:defRPr>
            </a:pPr>
            <a:r>
              <a:t>Potassium</a:t>
            </a:r>
            <a:br/>
            <a:r>
              <a:t>channel</a:t>
            </a:r>
          </a:p>
        </p:txBody>
      </p:sp>
      <p:sp>
        <p:nvSpPr>
          <p:cNvPr id="439" name="Shape 439"/>
          <p:cNvSpPr/>
          <p:nvPr/>
        </p:nvSpPr>
        <p:spPr>
          <a:xfrm>
            <a:off x="670559" y="2729653"/>
            <a:ext cx="5409209" cy="22195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defRPr b="1" sz="1600">
                <a:solidFill>
                  <a:srgbClr val="0093C5"/>
                </a:solidFill>
                <a:latin typeface="Arial"/>
                <a:ea typeface="Arial"/>
                <a:cs typeface="Arial"/>
                <a:sym typeface="Arial"/>
              </a:defRPr>
            </a:lvl1pPr>
          </a:lstStyle>
          <a:p>
            <a:pPr/>
            <a:r>
              <a:t>Lumen side (interior of gland empties into environment)</a:t>
            </a:r>
          </a:p>
        </p:txBody>
      </p:sp>
      <p:sp>
        <p:nvSpPr>
          <p:cNvPr id="440" name="Shape 440"/>
          <p:cNvSpPr/>
          <p:nvPr/>
        </p:nvSpPr>
        <p:spPr>
          <a:xfrm>
            <a:off x="2101991" y="3406986"/>
            <a:ext cx="103858" cy="191912"/>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441" name="Shape 441"/>
          <p:cNvSpPr/>
          <p:nvPr/>
        </p:nvSpPr>
        <p:spPr>
          <a:xfrm flipH="1">
            <a:off x="1781386" y="5172569"/>
            <a:ext cx="282223" cy="270934"/>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442" name="Shape 442"/>
          <p:cNvSpPr/>
          <p:nvPr/>
        </p:nvSpPr>
        <p:spPr>
          <a:xfrm>
            <a:off x="3741137" y="5353191"/>
            <a:ext cx="298028" cy="259645"/>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443" name="Shape 443"/>
          <p:cNvSpPr/>
          <p:nvPr/>
        </p:nvSpPr>
        <p:spPr>
          <a:xfrm flipH="1">
            <a:off x="8579555" y="3122506"/>
            <a:ext cx="194170" cy="270934"/>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444" name="Shape 444"/>
          <p:cNvSpPr/>
          <p:nvPr/>
        </p:nvSpPr>
        <p:spPr>
          <a:xfrm>
            <a:off x="9302044" y="5418666"/>
            <a:ext cx="167077" cy="155788"/>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47.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448" name="Shape 448"/>
          <p:cNvSpPr/>
          <p:nvPr>
            <p:ph type="title" idx="4294967295"/>
          </p:nvPr>
        </p:nvSpPr>
        <p:spPr>
          <a:xfrm>
            <a:off x="79021" y="277706"/>
            <a:ext cx="12817407"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A Common Molecular Mechanism of Salt Excretion</a:t>
            </a:r>
          </a:p>
        </p:txBody>
      </p:sp>
      <p:sp>
        <p:nvSpPr>
          <p:cNvPr id="449" name="Shape 449"/>
          <p:cNvSpPr/>
          <p:nvPr>
            <p:ph type="body" idx="4294967295"/>
          </p:nvPr>
        </p:nvSpPr>
        <p:spPr>
          <a:xfrm>
            <a:off x="205457" y="2162951"/>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In many animals epithelial cells that transport Na</a:t>
            </a:r>
            <a:r>
              <a:rPr baseline="30526"/>
              <a:t>+</a:t>
            </a:r>
            <a:r>
              <a:t> </a:t>
            </a:r>
            <a:br/>
            <a:r>
              <a:t>and Cl</a:t>
            </a:r>
            <a:r>
              <a:rPr baseline="30526"/>
              <a:t>–</a:t>
            </a:r>
            <a:r>
              <a:t> have the same membrane proteins as </a:t>
            </a:r>
            <a:br/>
            <a:r>
              <a:t>found in the shark rectal gland</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These species include</a:t>
            </a:r>
          </a:p>
          <a:p>
            <a:pPr lvl="1" marL="831361" indent="-386861" defTabSz="1300480">
              <a:spcBef>
                <a:spcPts val="800"/>
              </a:spcBef>
              <a:buClr>
                <a:srgbClr val="9D002D"/>
              </a:buClr>
              <a:buSzPct val="100000"/>
              <a:buChar char="–"/>
              <a:defRPr>
                <a:latin typeface="Arial"/>
                <a:ea typeface="Arial"/>
                <a:cs typeface="Arial"/>
                <a:sym typeface="Arial"/>
              </a:defRPr>
            </a:pPr>
            <a:r>
              <a:t>Marine birds and reptiles that drink salt water and excrete NaCl via glands in their nostrils</a:t>
            </a:r>
          </a:p>
          <a:p>
            <a:pPr lvl="1" marL="831361" indent="-386861" defTabSz="1300480">
              <a:spcBef>
                <a:spcPts val="800"/>
              </a:spcBef>
              <a:buClr>
                <a:srgbClr val="9D002D"/>
              </a:buClr>
              <a:buSzPct val="100000"/>
              <a:buChar char="–"/>
              <a:defRPr>
                <a:latin typeface="Arial"/>
                <a:ea typeface="Arial"/>
                <a:cs typeface="Arial"/>
                <a:sym typeface="Arial"/>
              </a:defRPr>
            </a:pPr>
            <a:r>
              <a:t>Marine fish that excrete salt from their gills</a:t>
            </a:r>
          </a:p>
          <a:p>
            <a:pPr lvl="1" marL="831361" indent="-386861" defTabSz="1300480">
              <a:spcBef>
                <a:spcPts val="800"/>
              </a:spcBef>
              <a:buClr>
                <a:srgbClr val="9D002D"/>
              </a:buClr>
              <a:buSzPct val="100000"/>
              <a:buChar char="–"/>
              <a:defRPr>
                <a:latin typeface="Arial"/>
                <a:ea typeface="Arial"/>
                <a:cs typeface="Arial"/>
                <a:sym typeface="Arial"/>
              </a:defRPr>
            </a:pPr>
            <a:r>
              <a:t>Mammals that transport salt in their kidneys</a:t>
            </a:r>
          </a:p>
        </p:txBody>
      </p:sp>
      <p:sp>
        <p:nvSpPr>
          <p:cNvPr id="450" name="Shape 450"/>
          <p:cNvSpPr/>
          <p:nvPr/>
        </p:nvSpPr>
        <p:spPr>
          <a:xfrm>
            <a:off x="216746" y="1806222"/>
            <a:ext cx="12553245" cy="6774"/>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48.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452" name="Shape 452"/>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A Common Molecular Mechanism of Salt Excretion</a:t>
            </a:r>
          </a:p>
        </p:txBody>
      </p:sp>
      <p:sp>
        <p:nvSpPr>
          <p:cNvPr id="453" name="Shape 453"/>
          <p:cNvSpPr/>
          <p:nvPr>
            <p:ph type="body" idx="4294967295"/>
          </p:nvPr>
        </p:nvSpPr>
        <p:spPr>
          <a:xfrm>
            <a:off x="205457" y="2162951"/>
            <a:ext cx="12499059"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Research on the shark rectal gland also had an unforeseen benefit for biomedical research</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A human protein called </a:t>
            </a:r>
            <a:r>
              <a:rPr b="1"/>
              <a:t>cystic fibrosis transmembrane regulator (CFTR) </a:t>
            </a:r>
            <a:r>
              <a:t>was identified and found to be 80% identical to the shark chloride channel</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Subsequent studies supported the hypothesis that cystic fibrosis results from a defect in a chloride channel</a:t>
            </a:r>
          </a:p>
        </p:txBody>
      </p:sp>
      <p:sp>
        <p:nvSpPr>
          <p:cNvPr id="454" name="Shape 454"/>
          <p:cNvSpPr/>
          <p:nvPr/>
        </p:nvSpPr>
        <p:spPr>
          <a:xfrm>
            <a:off x="216746" y="1806222"/>
            <a:ext cx="12553245" cy="6774"/>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4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456" name="pasted-image.jpg"/>
          <p:cNvPicPr>
            <a:picLocks noChangeAspect="1"/>
          </p:cNvPicPr>
          <p:nvPr/>
        </p:nvPicPr>
        <p:blipFill>
          <a:blip r:embed="rId2">
            <a:extLst/>
          </a:blip>
          <a:stretch>
            <a:fillRect/>
          </a:stretch>
        </p:blipFill>
        <p:spPr>
          <a:xfrm>
            <a:off x="103160" y="-1"/>
            <a:ext cx="12155013" cy="9753601"/>
          </a:xfrm>
          <a:prstGeom prst="rect">
            <a:avLst/>
          </a:prstGeom>
          <a:ln w="12700">
            <a:miter lim="400000"/>
          </a:ln>
        </p:spPr>
      </p:pic>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93" name="pasted-image.jpg"/>
          <p:cNvPicPr>
            <a:picLocks noChangeAspect="1"/>
          </p:cNvPicPr>
          <p:nvPr/>
        </p:nvPicPr>
        <p:blipFill>
          <a:blip r:embed="rId2">
            <a:extLst/>
          </a:blip>
          <a:stretch>
            <a:fillRect/>
          </a:stretch>
        </p:blipFill>
        <p:spPr>
          <a:xfrm>
            <a:off x="349674" y="0"/>
            <a:ext cx="10794152" cy="9753600"/>
          </a:xfrm>
          <a:prstGeom prst="rect">
            <a:avLst/>
          </a:prstGeom>
          <a:ln w="12700">
            <a:miter lim="400000"/>
          </a:ln>
        </p:spPr>
      </p:pic>
    </p:spTree>
  </p:cSld>
  <p:clrMapOvr>
    <a:masterClrMapping/>
  </p:clrMapOvr>
  <p:transition xmlns:p14="http://schemas.microsoft.com/office/powerpoint/2010/main" spd="med" advClick="1" p14:dur="1000"/>
</p:sld>
</file>

<file path=ppt/slides/slide5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458" name="pasted-image.jpg"/>
          <p:cNvPicPr>
            <a:picLocks noChangeAspect="1"/>
          </p:cNvPicPr>
          <p:nvPr/>
        </p:nvPicPr>
        <p:blipFill>
          <a:blip r:embed="rId2">
            <a:extLst/>
          </a:blip>
          <a:stretch>
            <a:fillRect/>
          </a:stretch>
        </p:blipFill>
        <p:spPr>
          <a:xfrm>
            <a:off x="-118534" y="866890"/>
            <a:ext cx="13004801" cy="8019820"/>
          </a:xfrm>
          <a:prstGeom prst="rect">
            <a:avLst/>
          </a:prstGeom>
          <a:ln w="12700">
            <a:miter lim="400000"/>
          </a:ln>
        </p:spPr>
      </p:pic>
      <p:sp>
        <p:nvSpPr>
          <p:cNvPr id="459" name="Shape 459"/>
          <p:cNvSpPr/>
          <p:nvPr/>
        </p:nvSpPr>
        <p:spPr>
          <a:xfrm>
            <a:off x="10725150" y="2402416"/>
            <a:ext cx="80010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SW</a:t>
            </a:r>
          </a:p>
        </p:txBody>
      </p:sp>
      <p:sp>
        <p:nvSpPr>
          <p:cNvPr id="460" name="Shape 460"/>
          <p:cNvSpPr/>
          <p:nvPr/>
        </p:nvSpPr>
        <p:spPr>
          <a:xfrm>
            <a:off x="10826377" y="5687483"/>
            <a:ext cx="188457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more AA</a:t>
            </a:r>
          </a:p>
        </p:txBody>
      </p:sp>
    </p:spTree>
  </p:cSld>
  <p:clrMapOvr>
    <a:masterClrMapping/>
  </p:clrMapOvr>
  <p:transition xmlns:p14="http://schemas.microsoft.com/office/powerpoint/2010/main" spd="med" advClick="1" p14:dur="1000"/>
</p:sld>
</file>

<file path=ppt/slides/slide5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462" name="pasted-image.jpg"/>
          <p:cNvPicPr>
            <a:picLocks noChangeAspect="1"/>
          </p:cNvPicPr>
          <p:nvPr/>
        </p:nvPicPr>
        <p:blipFill>
          <a:blip r:embed="rId2">
            <a:extLst/>
          </a:blip>
          <a:stretch>
            <a:fillRect/>
          </a:stretch>
        </p:blipFill>
        <p:spPr>
          <a:xfrm>
            <a:off x="-118534" y="866890"/>
            <a:ext cx="13004801" cy="8019820"/>
          </a:xfrm>
          <a:prstGeom prst="rect">
            <a:avLst/>
          </a:prstGeom>
          <a:ln w="12700">
            <a:miter lim="400000"/>
          </a:ln>
        </p:spPr>
      </p:pic>
    </p:spTree>
  </p:cSld>
  <p:clrMapOvr>
    <a:masterClrMapping/>
  </p:clrMapOvr>
  <p:transition xmlns:p14="http://schemas.microsoft.com/office/powerpoint/2010/main" spd="med" advClick="1" p14:dur="1000"/>
</p:sld>
</file>

<file path=ppt/slides/slide5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4" name="Shape 464"/>
          <p:cNvSpPr/>
          <p:nvPr>
            <p:ph type="title" idx="4294967295"/>
          </p:nvPr>
        </p:nvSpPr>
        <p:spPr>
          <a:xfrm>
            <a:off x="79022" y="277706"/>
            <a:ext cx="12925779"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Water and Electrolyte Balance in Freshwater Fish</a:t>
            </a:r>
          </a:p>
        </p:txBody>
      </p:sp>
      <p:sp>
        <p:nvSpPr>
          <p:cNvPr id="465" name="Shape 465"/>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Freshwater fish lose electrolytes across their gill epithelium by diffusion across a concentration gradient</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To maintain homeostasis, they have to actively transport ions back into the body across the gill epithelium</a:t>
            </a:r>
          </a:p>
        </p:txBody>
      </p:sp>
      <p:sp>
        <p:nvSpPr>
          <p:cNvPr id="466" name="Shape 466"/>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5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8" name="Shape 468"/>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Salmon and Sea Bass as Model Systems</a:t>
            </a:r>
          </a:p>
        </p:txBody>
      </p:sp>
      <p:sp>
        <p:nvSpPr>
          <p:cNvPr id="469" name="Shape 469"/>
          <p:cNvSpPr/>
          <p:nvPr>
            <p:ph type="body" idx="4294967295"/>
          </p:nvPr>
        </p:nvSpPr>
        <p:spPr>
          <a:xfrm>
            <a:off x="205457" y="1819768"/>
            <a:ext cx="12480997" cy="7613228"/>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Over the course of a lifetime, sea bass and several salmon species move between salt water and freshwater</a:t>
            </a:r>
          </a:p>
          <a:p>
            <a:pPr lvl="1" marL="831361" indent="-386861" defTabSz="1300480">
              <a:spcBef>
                <a:spcPts val="800"/>
              </a:spcBef>
              <a:buClr>
                <a:srgbClr val="9D002D"/>
              </a:buClr>
              <a:buSzPct val="100000"/>
              <a:buChar char="–"/>
              <a:defRPr>
                <a:latin typeface="Arial"/>
                <a:ea typeface="Arial"/>
                <a:cs typeface="Arial"/>
                <a:sym typeface="Arial"/>
              </a:defRPr>
            </a:pPr>
            <a:r>
              <a:t>Thus they move between environments with dramatically different osmotic stresses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gill epithelia of marine fish have specialized </a:t>
            </a:r>
            <a:br/>
            <a:r>
              <a:t>cells called </a:t>
            </a:r>
            <a:r>
              <a:rPr b="1"/>
              <a:t>chloride cells</a:t>
            </a:r>
            <a:r>
              <a:t>,</a:t>
            </a:r>
            <a:r>
              <a:rPr b="1"/>
              <a:t> </a:t>
            </a:r>
            <a:r>
              <a:t>which are capable of moving salt</a:t>
            </a:r>
          </a:p>
          <a:p>
            <a:pPr lvl="1" marL="831361" indent="-386861" defTabSz="1300480">
              <a:spcBef>
                <a:spcPts val="800"/>
              </a:spcBef>
              <a:buClr>
                <a:srgbClr val="9D002D"/>
              </a:buClr>
              <a:buSzPct val="100000"/>
              <a:buChar char="–"/>
              <a:defRPr>
                <a:latin typeface="Arial"/>
                <a:ea typeface="Arial"/>
                <a:cs typeface="Arial"/>
                <a:sym typeface="Arial"/>
              </a:defRPr>
            </a:pPr>
            <a:r>
              <a:t>When sea bass and salmon are in salt water, these cells are abundant and active</a:t>
            </a:r>
          </a:p>
          <a:p>
            <a:pPr lvl="1" marL="831361" indent="-386861" defTabSz="1300480">
              <a:spcBef>
                <a:spcPts val="800"/>
              </a:spcBef>
              <a:buClr>
                <a:srgbClr val="9D002D"/>
              </a:buClr>
              <a:buSzPct val="100000"/>
              <a:buChar char="–"/>
              <a:defRPr>
                <a:latin typeface="Arial"/>
                <a:ea typeface="Arial"/>
                <a:cs typeface="Arial"/>
                <a:sym typeface="Arial"/>
              </a:defRPr>
            </a:pPr>
            <a:r>
              <a:t>In salt water, these cells secrete salt</a:t>
            </a:r>
          </a:p>
        </p:txBody>
      </p:sp>
      <p:sp>
        <p:nvSpPr>
          <p:cNvPr id="470" name="Shape 470"/>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54.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472" name="Shape 472"/>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Salmon and Sea Bass as Model Systems</a:t>
            </a:r>
          </a:p>
        </p:txBody>
      </p:sp>
      <p:sp>
        <p:nvSpPr>
          <p:cNvPr id="473" name="Shape 473"/>
          <p:cNvSpPr/>
          <p:nvPr>
            <p:ph type="body" idx="4294967295"/>
          </p:nvPr>
        </p:nvSpPr>
        <p:spPr>
          <a:xfrm>
            <a:off x="205457" y="1819769"/>
            <a:ext cx="12480997" cy="763128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Recent research suggests that there is a freshwater version of the chloride cell that imports salt</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Evidence for the existence of this cell includes</a:t>
            </a:r>
          </a:p>
          <a:p>
            <a:pPr lvl="1" marL="831361" indent="-386861" defTabSz="1300480">
              <a:spcBef>
                <a:spcPts val="800"/>
              </a:spcBef>
              <a:buClr>
                <a:srgbClr val="9D002D"/>
              </a:buClr>
              <a:buSzPct val="100000"/>
              <a:buChar char="–"/>
              <a:defRPr>
                <a:latin typeface="Arial"/>
                <a:ea typeface="Arial"/>
                <a:cs typeface="Arial"/>
                <a:sym typeface="Arial"/>
              </a:defRPr>
            </a:pPr>
            <a:r>
              <a:t>Osmoregulatory cells may be in different locations, and different forms of Na</a:t>
            </a:r>
            <a:r>
              <a:rPr baseline="30555"/>
              <a:t>+</a:t>
            </a:r>
            <a:r>
              <a:t>/K</a:t>
            </a:r>
            <a:r>
              <a:rPr baseline="30555"/>
              <a:t>+</a:t>
            </a:r>
            <a:r>
              <a:t>-ATPase may be activated when fish are in the different types of water</a:t>
            </a:r>
          </a:p>
          <a:p>
            <a:pPr lvl="2" indent="-431800" defTabSz="1300480">
              <a:spcBef>
                <a:spcPts val="800"/>
              </a:spcBef>
              <a:buClr>
                <a:srgbClr val="9D002D"/>
              </a:buClr>
              <a:buSzPct val="100000"/>
              <a:buChar char="–"/>
              <a:defRPr sz="3400">
                <a:latin typeface="Arial"/>
                <a:ea typeface="Arial"/>
                <a:cs typeface="Arial"/>
                <a:sym typeface="Arial"/>
              </a:defRPr>
            </a:pPr>
            <a:r>
              <a:t>When in salt water, the contransporter is on the basolateral side of the chloride cell</a:t>
            </a:r>
          </a:p>
          <a:p>
            <a:pPr lvl="2" indent="-431800" defTabSz="1300480">
              <a:spcBef>
                <a:spcPts val="800"/>
              </a:spcBef>
              <a:buClr>
                <a:srgbClr val="9D002D"/>
              </a:buClr>
              <a:buSzPct val="100000"/>
              <a:buChar char="–"/>
              <a:defRPr sz="3400">
                <a:latin typeface="Arial"/>
                <a:ea typeface="Arial"/>
                <a:cs typeface="Arial"/>
                <a:sym typeface="Arial"/>
              </a:defRPr>
            </a:pPr>
            <a:r>
              <a:t>When in freshwater, the contransporter is on the apical side of the chloride cell</a:t>
            </a:r>
          </a:p>
          <a:p>
            <a:pPr lvl="1" marL="831361" indent="-386861" defTabSz="1300480">
              <a:spcBef>
                <a:spcPts val="800"/>
              </a:spcBef>
              <a:buClr>
                <a:srgbClr val="9D002D"/>
              </a:buClr>
              <a:buSzPct val="100000"/>
              <a:buChar char="–"/>
              <a:defRPr>
                <a:latin typeface="Arial"/>
                <a:ea typeface="Arial"/>
                <a:cs typeface="Arial"/>
                <a:sym typeface="Arial"/>
              </a:defRPr>
            </a:pPr>
            <a:r>
              <a:t>The orientation of key transport proteins “flips”</a:t>
            </a:r>
          </a:p>
        </p:txBody>
      </p:sp>
      <p:sp>
        <p:nvSpPr>
          <p:cNvPr id="474" name="Shape 474"/>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5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6" name="Shape 476"/>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A Freshwater Chloride Cell?</a:t>
            </a:r>
          </a:p>
        </p:txBody>
      </p:sp>
      <p:sp>
        <p:nvSpPr>
          <p:cNvPr id="477" name="Shape 477"/>
          <p:cNvSpPr/>
          <p:nvPr>
            <p:ph type="body" idx="4294967295"/>
          </p:nvPr>
        </p:nvSpPr>
        <p:spPr>
          <a:xfrm>
            <a:off x="205457" y="1819768"/>
            <a:ext cx="12239414" cy="766289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When osmotic stress changes, the nature of the gill epithelium changes</a:t>
            </a:r>
          </a:p>
          <a:p>
            <a:pPr lvl="1" marL="831361" indent="-386861" defTabSz="1300480">
              <a:spcBef>
                <a:spcPts val="800"/>
              </a:spcBef>
              <a:buClr>
                <a:srgbClr val="9D002D"/>
              </a:buClr>
              <a:buSzPct val="100000"/>
              <a:buChar char="–"/>
              <a:defRPr>
                <a:latin typeface="Arial"/>
                <a:ea typeface="Arial"/>
                <a:cs typeface="Arial"/>
                <a:sym typeface="Arial"/>
              </a:defRPr>
            </a:pPr>
            <a:r>
              <a:t>Specifically, active pumping of ions takes place in a different population of cells in seawater versus freshwater</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salmon genome contains genes for several different forms of Na</a:t>
            </a:r>
            <a:r>
              <a:rPr baseline="30526"/>
              <a:t>+</a:t>
            </a:r>
            <a:r>
              <a:t>/K</a:t>
            </a:r>
            <a:r>
              <a:rPr baseline="30526"/>
              <a:t>+</a:t>
            </a:r>
            <a:r>
              <a:t>-ATPase</a:t>
            </a:r>
          </a:p>
          <a:p>
            <a:pPr lvl="1" marL="831361" indent="-386861" defTabSz="1300480">
              <a:spcBef>
                <a:spcPts val="800"/>
              </a:spcBef>
              <a:buClr>
                <a:srgbClr val="9D002D"/>
              </a:buClr>
              <a:buSzPct val="100000"/>
              <a:buChar char="–"/>
              <a:defRPr>
                <a:latin typeface="Arial"/>
                <a:ea typeface="Arial"/>
                <a:cs typeface="Arial"/>
                <a:sym typeface="Arial"/>
              </a:defRPr>
            </a:pPr>
            <a:r>
              <a:t> Different forms may be activated when individuals are in salt water versus freshwater</a:t>
            </a:r>
          </a:p>
        </p:txBody>
      </p:sp>
      <p:sp>
        <p:nvSpPr>
          <p:cNvPr id="478" name="Shape 478"/>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5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0" name="Shape 480"/>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A Freshwater Chloride Cell?</a:t>
            </a:r>
          </a:p>
        </p:txBody>
      </p:sp>
      <p:sp>
        <p:nvSpPr>
          <p:cNvPr id="481" name="Shape 481"/>
          <p:cNvSpPr/>
          <p:nvPr>
            <p:ph type="body" idx="4294967295"/>
          </p:nvPr>
        </p:nvSpPr>
        <p:spPr>
          <a:xfrm>
            <a:off x="205457" y="1819768"/>
            <a:ext cx="12239414" cy="6958473"/>
          </a:xfrm>
          <a:prstGeom prst="rect">
            <a:avLst/>
          </a:prstGeom>
        </p:spPr>
        <p:txBody>
          <a:bodyPr lIns="0" tIns="0" rIns="0" bIns="0" anchor="t"/>
          <a:lstStyle>
            <a:lvl1pPr marL="379185" indent="-379185" defTabSz="1300480">
              <a:spcBef>
                <a:spcPts val="900"/>
              </a:spcBef>
              <a:buClr>
                <a:srgbClr val="9D002D"/>
              </a:buClr>
              <a:buSzPct val="100000"/>
              <a:buFont typeface="Wingdings"/>
              <a:buChar char="▪"/>
              <a:defRPr sz="3800">
                <a:latin typeface="Arial"/>
                <a:ea typeface="Arial"/>
                <a:cs typeface="Arial"/>
                <a:sym typeface="Arial"/>
              </a:defRPr>
            </a:lvl1pPr>
          </a:lstStyle>
          <a:p>
            <a:pPr/>
            <a:r>
              <a:t>Changing the position of the cotransporter may help fish deal with osmotic stress in both seawater and freshwater environments</a:t>
            </a:r>
          </a:p>
        </p:txBody>
      </p:sp>
      <p:sp>
        <p:nvSpPr>
          <p:cNvPr id="482" name="Shape 482"/>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5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484" name="43_07_cotranspor_location_U.jpg"/>
          <p:cNvPicPr>
            <a:picLocks noChangeAspect="1"/>
          </p:cNvPicPr>
          <p:nvPr/>
        </p:nvPicPr>
        <p:blipFill>
          <a:blip r:embed="rId3">
            <a:extLst/>
          </a:blip>
          <a:srcRect l="0" t="0" r="0" b="2432"/>
          <a:stretch>
            <a:fillRect/>
          </a:stretch>
        </p:blipFill>
        <p:spPr>
          <a:xfrm>
            <a:off x="1783644" y="930204"/>
            <a:ext cx="9435254" cy="7699023"/>
          </a:xfrm>
          <a:prstGeom prst="rect">
            <a:avLst/>
          </a:prstGeom>
          <a:ln w="12700">
            <a:miter lim="400000"/>
          </a:ln>
        </p:spPr>
      </p:pic>
      <p:sp>
        <p:nvSpPr>
          <p:cNvPr id="485" name="Shape 485"/>
          <p:cNvSpPr/>
          <p:nvPr>
            <p:ph type="title" idx="4294967295"/>
          </p:nvPr>
        </p:nvSpPr>
        <p:spPr>
          <a:xfrm>
            <a:off x="27093" y="-1"/>
            <a:ext cx="5048392"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43.7</a:t>
            </a:r>
          </a:p>
        </p:txBody>
      </p:sp>
      <p:sp>
        <p:nvSpPr>
          <p:cNvPr id="486" name="Shape 486"/>
          <p:cNvSpPr/>
          <p:nvPr/>
        </p:nvSpPr>
        <p:spPr>
          <a:xfrm>
            <a:off x="6086968" y="6879449"/>
            <a:ext cx="2108201" cy="141907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200">
                <a:latin typeface="Arial"/>
                <a:ea typeface="Arial"/>
                <a:cs typeface="Arial"/>
                <a:sym typeface="Arial"/>
              </a:defRPr>
            </a:pPr>
            <a:r>
              <a:t>Na</a:t>
            </a:r>
            <a:r>
              <a:rPr b="0" baseline="30545">
                <a:latin typeface="Symbol"/>
                <a:ea typeface="Symbol"/>
                <a:cs typeface="Symbol"/>
                <a:sym typeface="Symbol"/>
              </a:rPr>
              <a:t>+</a:t>
            </a:r>
            <a:r>
              <a:t>/Cl</a:t>
            </a:r>
            <a:r>
              <a:rPr b="0" baseline="30545">
                <a:latin typeface="Symbol"/>
                <a:ea typeface="Symbol"/>
                <a:cs typeface="Symbol"/>
                <a:sym typeface="Symbol"/>
              </a:rPr>
              <a:t>−</a:t>
            </a:r>
            <a:r>
              <a:t>/K</a:t>
            </a:r>
            <a:r>
              <a:rPr b="0" baseline="30545">
                <a:latin typeface="Symbol"/>
                <a:ea typeface="Symbol"/>
                <a:cs typeface="Symbol"/>
                <a:sym typeface="Symbol"/>
              </a:rPr>
              <a:t>+</a:t>
            </a:r>
            <a:br>
              <a:rPr b="0" baseline="30545">
                <a:latin typeface="Symbol"/>
                <a:ea typeface="Symbol"/>
                <a:cs typeface="Symbol"/>
                <a:sym typeface="Symbol"/>
              </a:rPr>
            </a:br>
            <a:r>
              <a:t>cotransporter</a:t>
            </a:r>
            <a:br/>
            <a:r>
              <a:rPr b="0">
                <a:latin typeface="Arial Black"/>
                <a:ea typeface="Arial Black"/>
                <a:cs typeface="Arial Black"/>
                <a:sym typeface="Arial Black"/>
              </a:rPr>
              <a:t>in basolateral</a:t>
            </a:r>
            <a:br>
              <a:rPr b="0">
                <a:latin typeface="Arial Black"/>
                <a:ea typeface="Arial Black"/>
                <a:cs typeface="Arial Black"/>
                <a:sym typeface="Arial Black"/>
              </a:rPr>
            </a:br>
            <a:r>
              <a:rPr b="0">
                <a:latin typeface="Arial Black"/>
                <a:ea typeface="Arial Black"/>
                <a:cs typeface="Arial Black"/>
                <a:sym typeface="Arial Black"/>
              </a:rPr>
              <a:t>membrane</a:t>
            </a:r>
          </a:p>
        </p:txBody>
      </p:sp>
      <p:sp>
        <p:nvSpPr>
          <p:cNvPr id="487" name="Shape 487"/>
          <p:cNvSpPr/>
          <p:nvPr/>
        </p:nvSpPr>
        <p:spPr>
          <a:xfrm>
            <a:off x="9078524" y="1860408"/>
            <a:ext cx="1829210" cy="141908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200">
                <a:latin typeface="Arial"/>
                <a:ea typeface="Arial"/>
                <a:cs typeface="Arial"/>
                <a:sym typeface="Arial"/>
              </a:defRPr>
            </a:pPr>
            <a:r>
              <a:t>Na</a:t>
            </a:r>
            <a:r>
              <a:rPr b="0" baseline="30545">
                <a:latin typeface="Symbol"/>
                <a:ea typeface="Symbol"/>
                <a:cs typeface="Symbol"/>
                <a:sym typeface="Symbol"/>
              </a:rPr>
              <a:t>+</a:t>
            </a:r>
            <a:r>
              <a:t>/Cl</a:t>
            </a:r>
            <a:r>
              <a:rPr b="0" baseline="30545">
                <a:latin typeface="Symbol"/>
                <a:ea typeface="Symbol"/>
                <a:cs typeface="Symbol"/>
                <a:sym typeface="Symbol"/>
              </a:rPr>
              <a:t>−</a:t>
            </a:r>
            <a:r>
              <a:t>/K</a:t>
            </a:r>
            <a:r>
              <a:rPr b="0" baseline="30545">
                <a:latin typeface="Symbol"/>
                <a:ea typeface="Symbol"/>
                <a:cs typeface="Symbol"/>
                <a:sym typeface="Symbol"/>
              </a:rPr>
              <a:t>+</a:t>
            </a:r>
            <a:br>
              <a:rPr b="0" baseline="30545">
                <a:latin typeface="Symbol"/>
                <a:ea typeface="Symbol"/>
                <a:cs typeface="Symbol"/>
                <a:sym typeface="Symbol"/>
              </a:rPr>
            </a:br>
            <a:r>
              <a:t>cotransporter</a:t>
            </a:r>
            <a:br/>
            <a:r>
              <a:rPr b="0">
                <a:latin typeface="Arial Black"/>
                <a:ea typeface="Arial Black"/>
                <a:cs typeface="Arial Black"/>
                <a:sym typeface="Arial Black"/>
              </a:rPr>
              <a:t>in apical</a:t>
            </a:r>
            <a:br>
              <a:rPr b="0">
                <a:latin typeface="Arial Black"/>
                <a:ea typeface="Arial Black"/>
                <a:cs typeface="Arial Black"/>
                <a:sym typeface="Arial Black"/>
              </a:rPr>
            </a:br>
            <a:r>
              <a:rPr b="0">
                <a:latin typeface="Arial Black"/>
                <a:ea typeface="Arial Black"/>
                <a:cs typeface="Arial Black"/>
                <a:sym typeface="Arial Black"/>
              </a:rPr>
              <a:t>membrane</a:t>
            </a:r>
          </a:p>
        </p:txBody>
      </p:sp>
      <p:sp>
        <p:nvSpPr>
          <p:cNvPr id="488" name="Shape 488"/>
          <p:cNvSpPr/>
          <p:nvPr/>
        </p:nvSpPr>
        <p:spPr>
          <a:xfrm>
            <a:off x="4195721" y="955039"/>
            <a:ext cx="2342034" cy="70784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5000"/>
              </a:lnSpc>
              <a:defRPr b="1" sz="2200">
                <a:latin typeface="Arial"/>
                <a:ea typeface="Arial"/>
                <a:cs typeface="Arial"/>
                <a:sym typeface="Arial"/>
              </a:defRPr>
            </a:pPr>
            <a:r>
              <a:t>When sea bass is</a:t>
            </a:r>
            <a:br/>
            <a:r>
              <a:rPr b="0">
                <a:latin typeface="Arial Black"/>
                <a:ea typeface="Arial Black"/>
                <a:cs typeface="Arial Black"/>
                <a:sym typeface="Arial Black"/>
              </a:rPr>
              <a:t>in seawater:</a:t>
            </a:r>
          </a:p>
        </p:txBody>
      </p:sp>
      <p:sp>
        <p:nvSpPr>
          <p:cNvPr id="489" name="Shape 489"/>
          <p:cNvSpPr/>
          <p:nvPr/>
        </p:nvSpPr>
        <p:spPr>
          <a:xfrm>
            <a:off x="2097475" y="1910079"/>
            <a:ext cx="1833849" cy="63520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200">
                <a:solidFill>
                  <a:srgbClr val="0597D8"/>
                </a:solidFill>
                <a:latin typeface="Arial"/>
                <a:ea typeface="Arial"/>
                <a:cs typeface="Arial"/>
                <a:sym typeface="Arial"/>
              </a:defRPr>
            </a:pPr>
            <a:r>
              <a:t>Water flowing</a:t>
            </a:r>
            <a:br/>
            <a:r>
              <a:t>through gills</a:t>
            </a:r>
          </a:p>
        </p:txBody>
      </p:sp>
      <p:sp>
        <p:nvSpPr>
          <p:cNvPr id="490" name="Shape 490"/>
          <p:cNvSpPr/>
          <p:nvPr/>
        </p:nvSpPr>
        <p:spPr>
          <a:xfrm>
            <a:off x="2097475" y="4411697"/>
            <a:ext cx="1456631" cy="63520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200">
                <a:latin typeface="Arial"/>
                <a:ea typeface="Arial"/>
                <a:cs typeface="Arial"/>
                <a:sym typeface="Arial"/>
              </a:defRPr>
            </a:pPr>
            <a:r>
              <a:t>Epithelial</a:t>
            </a:r>
            <a:br/>
            <a:r>
              <a:t>cells of gill</a:t>
            </a:r>
          </a:p>
        </p:txBody>
      </p:sp>
      <p:sp>
        <p:nvSpPr>
          <p:cNvPr id="491" name="Shape 491"/>
          <p:cNvSpPr/>
          <p:nvPr/>
        </p:nvSpPr>
        <p:spPr>
          <a:xfrm>
            <a:off x="2056835" y="7712568"/>
            <a:ext cx="2528392" cy="63520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200">
                <a:solidFill>
                  <a:srgbClr val="808080"/>
                </a:solidFill>
                <a:latin typeface="Arial"/>
                <a:ea typeface="Arial"/>
                <a:cs typeface="Arial"/>
                <a:sym typeface="Arial"/>
              </a:defRPr>
            </a:pPr>
            <a:r>
              <a:t>Extracellular fluid,</a:t>
            </a:r>
            <a:br/>
            <a:r>
              <a:t>near blood vessels</a:t>
            </a:r>
          </a:p>
        </p:txBody>
      </p:sp>
      <p:sp>
        <p:nvSpPr>
          <p:cNvPr id="492" name="Shape 492"/>
          <p:cNvSpPr/>
          <p:nvPr/>
        </p:nvSpPr>
        <p:spPr>
          <a:xfrm>
            <a:off x="7433374" y="950524"/>
            <a:ext cx="2342035" cy="70784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5000"/>
              </a:lnSpc>
              <a:defRPr b="1" sz="2200">
                <a:latin typeface="Arial"/>
                <a:ea typeface="Arial"/>
                <a:cs typeface="Arial"/>
                <a:sym typeface="Arial"/>
              </a:defRPr>
            </a:pPr>
            <a:r>
              <a:t>When sea bass is</a:t>
            </a:r>
            <a:br/>
            <a:r>
              <a:rPr b="0">
                <a:latin typeface="Arial Black"/>
                <a:ea typeface="Arial Black"/>
                <a:cs typeface="Arial Black"/>
                <a:sym typeface="Arial Black"/>
              </a:rPr>
              <a:t>in freshwater:</a:t>
            </a:r>
          </a:p>
        </p:txBody>
      </p:sp>
      <p:sp>
        <p:nvSpPr>
          <p:cNvPr id="493" name="Shape 493"/>
          <p:cNvSpPr/>
          <p:nvPr/>
        </p:nvSpPr>
        <p:spPr>
          <a:xfrm flipH="1">
            <a:off x="8992729" y="3147342"/>
            <a:ext cx="295770" cy="28448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494" name="Shape 494"/>
          <p:cNvSpPr/>
          <p:nvPr/>
        </p:nvSpPr>
        <p:spPr>
          <a:xfrm>
            <a:off x="5727982" y="6734951"/>
            <a:ext cx="298027" cy="347698"/>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5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498" name="pasted-image.png"/>
          <p:cNvPicPr>
            <a:picLocks noChangeAspect="1"/>
          </p:cNvPicPr>
          <p:nvPr/>
        </p:nvPicPr>
        <p:blipFill>
          <a:blip r:embed="rId2">
            <a:extLst/>
          </a:blip>
          <a:stretch>
            <a:fillRect/>
          </a:stretch>
        </p:blipFill>
        <p:spPr>
          <a:xfrm>
            <a:off x="1558794" y="0"/>
            <a:ext cx="9887212" cy="9753600"/>
          </a:xfrm>
          <a:prstGeom prst="rect">
            <a:avLst/>
          </a:prstGeom>
          <a:ln w="12700">
            <a:miter lim="400000"/>
          </a:ln>
        </p:spPr>
      </p:pic>
    </p:spTree>
  </p:cSld>
  <p:clrMapOvr>
    <a:masterClrMapping/>
  </p:clrMapOvr>
  <p:transition xmlns:p14="http://schemas.microsoft.com/office/powerpoint/2010/main" spd="med" advClick="1" p14:dur="1000"/>
</p:sld>
</file>

<file path=ppt/slides/slide5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00" name="pasted-image.png"/>
          <p:cNvPicPr>
            <a:picLocks noChangeAspect="1"/>
          </p:cNvPicPr>
          <p:nvPr/>
        </p:nvPicPr>
        <p:blipFill>
          <a:blip r:embed="rId2">
            <a:extLst/>
          </a:blip>
          <a:stretch>
            <a:fillRect/>
          </a:stretch>
        </p:blipFill>
        <p:spPr>
          <a:xfrm>
            <a:off x="2827444" y="0"/>
            <a:ext cx="7349912" cy="9753600"/>
          </a:xfrm>
          <a:prstGeom prst="rect">
            <a:avLst/>
          </a:prstGeom>
          <a:ln w="12700">
            <a:miter lim="400000"/>
          </a:ln>
        </p:spPr>
      </p:pic>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5" name="Shape 195"/>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Introduction</a:t>
            </a:r>
          </a:p>
        </p:txBody>
      </p:sp>
      <p:sp>
        <p:nvSpPr>
          <p:cNvPr id="196" name="Shape 196"/>
          <p:cNvSpPr/>
          <p:nvPr>
            <p:ph type="body" idx="4294967295"/>
          </p:nvPr>
        </p:nvSpPr>
        <p:spPr>
          <a:xfrm>
            <a:off x="205457" y="1819768"/>
            <a:ext cx="12480997" cy="7504855"/>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chemical reactions that make life possible occur in an aqueous solution</a:t>
            </a:r>
          </a:p>
          <a:p>
            <a:pPr lvl="1" marL="831361" indent="-386861" defTabSz="1300480">
              <a:spcBef>
                <a:spcPts val="800"/>
              </a:spcBef>
              <a:buClr>
                <a:srgbClr val="9D002D"/>
              </a:buClr>
              <a:buSzPct val="100000"/>
              <a:buChar char="–"/>
              <a:defRPr>
                <a:latin typeface="Arial"/>
                <a:ea typeface="Arial"/>
                <a:cs typeface="Arial"/>
                <a:sym typeface="Arial"/>
              </a:defRPr>
            </a:pPr>
            <a:r>
              <a:t>If the balance of water and solutes in the solution is disturbed, those chemical reactions—and life itself—may stop</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An </a:t>
            </a:r>
            <a:r>
              <a:rPr b="1"/>
              <a:t>electrolyte</a:t>
            </a:r>
            <a:r>
              <a:t> is a compound that dissociates into ions when dissolved in water</a:t>
            </a:r>
          </a:p>
          <a:p>
            <a:pPr lvl="1" marL="831361" indent="-386861" defTabSz="1300480">
              <a:spcBef>
                <a:spcPts val="800"/>
              </a:spcBef>
              <a:buClr>
                <a:srgbClr val="9D002D"/>
              </a:buClr>
              <a:buSzPct val="100000"/>
              <a:buChar char="–"/>
              <a:defRPr>
                <a:latin typeface="Arial"/>
                <a:ea typeface="Arial"/>
                <a:cs typeface="Arial"/>
                <a:sym typeface="Arial"/>
              </a:defRPr>
            </a:pPr>
            <a:r>
              <a:t>Because cells require precise concentrations of Na</a:t>
            </a:r>
            <a:r>
              <a:rPr baseline="30555"/>
              <a:t>+</a:t>
            </a:r>
            <a:r>
              <a:t>, Cl</a:t>
            </a:r>
            <a:r>
              <a:rPr baseline="30555"/>
              <a:t>–</a:t>
            </a:r>
            <a:r>
              <a:t>, K</a:t>
            </a:r>
            <a:r>
              <a:rPr baseline="30555"/>
              <a:t>+</a:t>
            </a:r>
            <a:r>
              <a:t>, and Ca</a:t>
            </a:r>
            <a:r>
              <a:rPr baseline="30555"/>
              <a:t>2+</a:t>
            </a:r>
            <a:r>
              <a:t> to function normally, maintaining electrolyte balance is crucial</a:t>
            </a:r>
          </a:p>
        </p:txBody>
      </p:sp>
      <p:sp>
        <p:nvSpPr>
          <p:cNvPr id="197" name="Shape 197"/>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6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2" name="Shape 502"/>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Water and Electrolyte Balance in Terrestrial Insects</a:t>
            </a:r>
          </a:p>
        </p:txBody>
      </p:sp>
      <p:sp>
        <p:nvSpPr>
          <p:cNvPr id="503" name="Shape 503"/>
          <p:cNvSpPr/>
          <p:nvPr>
            <p:ph type="body" idx="4294967295"/>
          </p:nvPr>
        </p:nvSpPr>
        <p:spPr>
          <a:xfrm>
            <a:off x="205457" y="2162951"/>
            <a:ext cx="12480997" cy="7324232"/>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By studying organisms that cope with severe osmotic stress, biologists gain insight as to how water and electrolyte balance is maintained</a:t>
            </a:r>
          </a:p>
          <a:p>
            <a:pPr lvl="1" marL="989623" indent="-545123" defTabSz="1300480">
              <a:spcBef>
                <a:spcPts val="800"/>
              </a:spcBef>
              <a:buClr>
                <a:srgbClr val="9D002D"/>
              </a:buClr>
              <a:buSzPct val="100000"/>
              <a:buChar char="–"/>
              <a:defRPr>
                <a:latin typeface="Arial"/>
                <a:ea typeface="Arial"/>
                <a:cs typeface="Arial"/>
                <a:sym typeface="Arial"/>
              </a:defRPr>
            </a:pPr>
            <a:r>
              <a:t>Two examples of this are the desert locust and flour beetle, which live in environments where osmotic stress is severe</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These insects cope with their desert environment in two ways:</a:t>
            </a:r>
          </a:p>
          <a:p>
            <a:pPr lvl="1" marL="989623" indent="-545123" defTabSz="1300480">
              <a:spcBef>
                <a:spcPts val="800"/>
              </a:spcBef>
              <a:buClr>
                <a:srgbClr val="000000"/>
              </a:buClr>
              <a:buSzPct val="100000"/>
              <a:buAutoNum type="arabicPeriod" startAt="1"/>
              <a:defRPr>
                <a:latin typeface="Arial"/>
                <a:ea typeface="Arial"/>
                <a:cs typeface="Arial"/>
                <a:sym typeface="Arial"/>
              </a:defRPr>
            </a:pPr>
            <a:r>
              <a:t>Minimizing water loss from their body surface</a:t>
            </a:r>
          </a:p>
          <a:p>
            <a:pPr lvl="1" marL="989623" indent="-545123" defTabSz="1300480">
              <a:spcBef>
                <a:spcPts val="800"/>
              </a:spcBef>
              <a:buClr>
                <a:srgbClr val="000000"/>
              </a:buClr>
              <a:buSzPct val="100000"/>
              <a:buAutoNum type="arabicPeriod" startAt="1"/>
              <a:defRPr>
                <a:latin typeface="Arial"/>
                <a:ea typeface="Arial"/>
                <a:cs typeface="Arial"/>
                <a:sym typeface="Arial"/>
              </a:defRPr>
            </a:pPr>
            <a:r>
              <a:t>Carefully regulating the amount of water and electrolytes they excrete</a:t>
            </a:r>
          </a:p>
        </p:txBody>
      </p:sp>
      <p:sp>
        <p:nvSpPr>
          <p:cNvPr id="504" name="Shape 504"/>
          <p:cNvSpPr/>
          <p:nvPr/>
        </p:nvSpPr>
        <p:spPr>
          <a:xfrm>
            <a:off x="216746" y="1806222"/>
            <a:ext cx="12553245" cy="6774"/>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6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6" name="Shape 506"/>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Insects Minimize Water Loss from the Body Surface</a:t>
            </a:r>
          </a:p>
        </p:txBody>
      </p:sp>
      <p:sp>
        <p:nvSpPr>
          <p:cNvPr id="507" name="Shape 507"/>
          <p:cNvSpPr/>
          <p:nvPr>
            <p:ph type="body" idx="4294967295"/>
          </p:nvPr>
        </p:nvSpPr>
        <p:spPr>
          <a:xfrm>
            <a:off x="205457" y="2162951"/>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Water loss is an inevitable by-product of respiration</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Gas exchange in insects occurs across the membranes of epithelial cells lining the </a:t>
            </a:r>
            <a:r>
              <a:rPr b="1"/>
              <a:t>tracheae</a:t>
            </a:r>
            <a:endParaRPr b="1"/>
          </a:p>
          <a:p>
            <a:pPr lvl="1" marL="831361" indent="-386861" defTabSz="1300480">
              <a:spcBef>
                <a:spcPts val="800"/>
              </a:spcBef>
              <a:buClr>
                <a:srgbClr val="9D002D"/>
              </a:buClr>
              <a:buSzPct val="100000"/>
              <a:buChar char="–"/>
              <a:defRPr>
                <a:latin typeface="Arial"/>
                <a:ea typeface="Arial"/>
                <a:cs typeface="Arial"/>
                <a:sym typeface="Arial"/>
              </a:defRPr>
            </a:pPr>
            <a:r>
              <a:t>An extensive system of tubes that functions as the insect’s respiratory organ</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tracheae connects with the atmosphere through openings called </a:t>
            </a:r>
            <a:r>
              <a:rPr b="1"/>
              <a:t>spiracles</a:t>
            </a:r>
            <a:r>
              <a:t>, which when open contribute to water loss</a:t>
            </a:r>
          </a:p>
          <a:p>
            <a:pPr lvl="1" marL="831361" indent="-386861" defTabSz="1300480">
              <a:spcBef>
                <a:spcPts val="800"/>
              </a:spcBef>
              <a:buClr>
                <a:srgbClr val="9D002D"/>
              </a:buClr>
              <a:buSzPct val="100000"/>
              <a:buChar char="–"/>
              <a:defRPr>
                <a:latin typeface="Arial"/>
                <a:ea typeface="Arial"/>
                <a:cs typeface="Arial"/>
                <a:sym typeface="Arial"/>
              </a:defRPr>
            </a:pPr>
            <a:r>
              <a:t>Muscles connected to the spiracles can close the spiracle during osmotic stress, preventing water loss</a:t>
            </a:r>
          </a:p>
        </p:txBody>
      </p:sp>
      <p:sp>
        <p:nvSpPr>
          <p:cNvPr id="508" name="Shape 508"/>
          <p:cNvSpPr/>
          <p:nvPr/>
        </p:nvSpPr>
        <p:spPr>
          <a:xfrm>
            <a:off x="216746" y="1806222"/>
            <a:ext cx="12553245" cy="6774"/>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6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0" name="Shape 510"/>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Insects Minimize Water Loss from the Body Surface</a:t>
            </a:r>
          </a:p>
        </p:txBody>
      </p:sp>
      <p:sp>
        <p:nvSpPr>
          <p:cNvPr id="511" name="Shape 511"/>
          <p:cNvSpPr/>
          <p:nvPr>
            <p:ph type="body" idx="4294967295"/>
          </p:nvPr>
        </p:nvSpPr>
        <p:spPr>
          <a:xfrm>
            <a:off x="205457" y="2162951"/>
            <a:ext cx="12582597" cy="6908801"/>
          </a:xfrm>
          <a:prstGeom prst="rect">
            <a:avLst/>
          </a:prstGeom>
        </p:spPr>
        <p:txBody>
          <a:bodyPr lIns="0" tIns="0" rIns="0" bIns="0" anchor="t"/>
          <a:lstStyle>
            <a:lvl1pPr marL="379185" indent="-379185" defTabSz="1300480">
              <a:spcBef>
                <a:spcPts val="900"/>
              </a:spcBef>
              <a:buClr>
                <a:srgbClr val="9D002D"/>
              </a:buClr>
              <a:buSzPct val="100000"/>
              <a:buFont typeface="Wingdings"/>
              <a:buChar char="▪"/>
              <a:defRPr sz="3800">
                <a:latin typeface="Arial"/>
                <a:ea typeface="Arial"/>
                <a:cs typeface="Arial"/>
                <a:sym typeface="Arial"/>
              </a:defRPr>
            </a:lvl1pPr>
            <a:lvl2pPr marL="837729" indent="-393229" defTabSz="1300480">
              <a:spcBef>
                <a:spcPts val="900"/>
              </a:spcBef>
              <a:buClr>
                <a:srgbClr val="9D002D"/>
              </a:buClr>
              <a:buSzPct val="100000"/>
              <a:buChar char="–"/>
              <a:defRPr sz="3800">
                <a:latin typeface="Arial"/>
                <a:ea typeface="Arial"/>
                <a:cs typeface="Arial"/>
                <a:sym typeface="Arial"/>
              </a:defRPr>
            </a:lvl2pPr>
          </a:lstStyle>
          <a:p>
            <a:pPr/>
            <a:r>
              <a:t>Spiracles can open or close as needed to minimize water loss</a:t>
            </a:r>
          </a:p>
          <a:p>
            <a:pPr lvl="1"/>
            <a:r>
              <a:t>The ability to close spiracles is an important adaptation for minimizing water loss during respiration</a:t>
            </a:r>
          </a:p>
        </p:txBody>
      </p:sp>
      <p:sp>
        <p:nvSpPr>
          <p:cNvPr id="512" name="Shape 512"/>
          <p:cNvSpPr/>
          <p:nvPr/>
        </p:nvSpPr>
        <p:spPr>
          <a:xfrm>
            <a:off x="216746" y="1806222"/>
            <a:ext cx="12553245" cy="6774"/>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6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4" name="Shape 514"/>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Insects Minimize Water Loss from the Body Surface</a:t>
            </a:r>
          </a:p>
        </p:txBody>
      </p:sp>
      <p:sp>
        <p:nvSpPr>
          <p:cNvPr id="515" name="Shape 515"/>
          <p:cNvSpPr/>
          <p:nvPr>
            <p:ph type="body" idx="4294967295"/>
          </p:nvPr>
        </p:nvSpPr>
        <p:spPr>
          <a:xfrm>
            <a:off x="205457" y="2162950"/>
            <a:ext cx="12311664" cy="6981051"/>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Insects also minimize evaporation from their body surface. The exoskeleton consists of </a:t>
            </a:r>
            <a:r>
              <a:rPr b="1"/>
              <a:t>chitin</a:t>
            </a:r>
            <a:r>
              <a:t>, a tough polysaccharide, and layers of protein</a:t>
            </a:r>
          </a:p>
          <a:p>
            <a:pPr lvl="1" marL="831361" indent="-386861" defTabSz="1300480">
              <a:spcBef>
                <a:spcPts val="800"/>
              </a:spcBef>
              <a:buClr>
                <a:srgbClr val="9D002D"/>
              </a:buClr>
              <a:buSzPct val="100000"/>
              <a:buChar char="–"/>
              <a:defRPr>
                <a:latin typeface="Arial"/>
                <a:ea typeface="Arial"/>
                <a:cs typeface="Arial"/>
                <a:sym typeface="Arial"/>
              </a:defRPr>
            </a:pPr>
            <a:r>
              <a:t>The chitin and protein are collectively known as </a:t>
            </a:r>
            <a:r>
              <a:rPr b="1"/>
              <a:t>cuticle</a:t>
            </a:r>
          </a:p>
          <a:p>
            <a:pPr lvl="1" marL="831361" indent="-386861" defTabSz="1300480">
              <a:spcBef>
                <a:spcPts val="800"/>
              </a:spcBef>
              <a:buClr>
                <a:srgbClr val="9D002D"/>
              </a:buClr>
              <a:buSzPct val="100000"/>
              <a:buChar char="–"/>
              <a:defRPr>
                <a:latin typeface="Arial"/>
                <a:ea typeface="Arial"/>
                <a:cs typeface="Arial"/>
                <a:sym typeface="Arial"/>
              </a:defRPr>
            </a:pPr>
            <a:r>
              <a:t>The cuticle is covered with a layer of waterproof wax, an adaptation that minimizes evaporative water loss</a:t>
            </a:r>
          </a:p>
          <a:p>
            <a:pPr lvl="1" marL="831361" indent="-386861" defTabSz="1300480">
              <a:spcBef>
                <a:spcPts val="800"/>
              </a:spcBef>
              <a:buClr>
                <a:srgbClr val="9D002D"/>
              </a:buClr>
              <a:buSzPct val="100000"/>
              <a:buChar char="–"/>
              <a:defRPr>
                <a:latin typeface="Arial"/>
                <a:ea typeface="Arial"/>
                <a:cs typeface="Arial"/>
                <a:sym typeface="Arial"/>
              </a:defRPr>
            </a:pPr>
            <a:r>
              <a:t>The waxy cuticle is also hydrophobic, making it impermeable to water</a:t>
            </a:r>
          </a:p>
        </p:txBody>
      </p:sp>
      <p:sp>
        <p:nvSpPr>
          <p:cNvPr id="516" name="Shape 516"/>
          <p:cNvSpPr/>
          <p:nvPr/>
        </p:nvSpPr>
        <p:spPr>
          <a:xfrm>
            <a:off x="216746" y="1806222"/>
            <a:ext cx="12553245" cy="6774"/>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6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18" name="43_08_spiracles_U.jpg"/>
          <p:cNvPicPr>
            <a:picLocks noChangeAspect="1"/>
          </p:cNvPicPr>
          <p:nvPr/>
        </p:nvPicPr>
        <p:blipFill>
          <a:blip r:embed="rId3">
            <a:extLst/>
          </a:blip>
          <a:srcRect l="0" t="0" r="0" b="2194"/>
          <a:stretch>
            <a:fillRect/>
          </a:stretch>
        </p:blipFill>
        <p:spPr>
          <a:xfrm>
            <a:off x="2018453" y="194169"/>
            <a:ext cx="8965636" cy="9159805"/>
          </a:xfrm>
          <a:prstGeom prst="rect">
            <a:avLst/>
          </a:prstGeom>
          <a:ln w="12700">
            <a:miter lim="400000"/>
          </a:ln>
        </p:spPr>
      </p:pic>
      <p:sp>
        <p:nvSpPr>
          <p:cNvPr id="519" name="Shape 519"/>
          <p:cNvSpPr/>
          <p:nvPr>
            <p:ph type="title" idx="4294967295"/>
          </p:nvPr>
        </p:nvSpPr>
        <p:spPr>
          <a:xfrm>
            <a:off x="27093" y="-1"/>
            <a:ext cx="6493370"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43.8</a:t>
            </a:r>
          </a:p>
        </p:txBody>
      </p:sp>
      <p:sp>
        <p:nvSpPr>
          <p:cNvPr id="520" name="Shape 520"/>
          <p:cNvSpPr/>
          <p:nvPr/>
        </p:nvSpPr>
        <p:spPr>
          <a:xfrm>
            <a:off x="2061350" y="219004"/>
            <a:ext cx="8724033"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2200">
                <a:latin typeface="Arial Black"/>
                <a:ea typeface="Arial Black"/>
                <a:cs typeface="Arial Black"/>
                <a:sym typeface="Arial Black"/>
              </a:defRPr>
            </a:pPr>
            <a:r>
              <a:t>(a)</a:t>
            </a:r>
            <a:r>
              <a:rPr b="1">
                <a:latin typeface="Arial"/>
                <a:ea typeface="Arial"/>
                <a:cs typeface="Arial"/>
                <a:sym typeface="Arial"/>
              </a:rPr>
              <a:t> Spiracles can be closed to minimize water loss from tracheae.</a:t>
            </a:r>
          </a:p>
        </p:txBody>
      </p:sp>
      <p:sp>
        <p:nvSpPr>
          <p:cNvPr id="521" name="Shape 521"/>
          <p:cNvSpPr/>
          <p:nvPr/>
        </p:nvSpPr>
        <p:spPr>
          <a:xfrm>
            <a:off x="2045546" y="5104835"/>
            <a:ext cx="8009708" cy="393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2200">
                <a:latin typeface="Arial Black"/>
                <a:ea typeface="Arial Black"/>
                <a:cs typeface="Arial Black"/>
                <a:sym typeface="Arial Black"/>
              </a:defRPr>
            </a:pPr>
            <a:r>
              <a:t>(b)</a:t>
            </a:r>
            <a:r>
              <a:rPr b="1">
                <a:latin typeface="Arial"/>
                <a:ea typeface="Arial"/>
                <a:cs typeface="Arial"/>
                <a:sym typeface="Arial"/>
              </a:rPr>
              <a:t> Except at spiracles, the insect body is covered with wax.</a:t>
            </a:r>
          </a:p>
        </p:txBody>
      </p:sp>
      <p:sp>
        <p:nvSpPr>
          <p:cNvPr id="522" name="Shape 522"/>
          <p:cNvSpPr/>
          <p:nvPr/>
        </p:nvSpPr>
        <p:spPr>
          <a:xfrm>
            <a:off x="3312159" y="1027288"/>
            <a:ext cx="1989511" cy="28379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2000">
                <a:latin typeface="Arial"/>
                <a:ea typeface="Arial"/>
                <a:cs typeface="Arial"/>
                <a:sym typeface="Arial"/>
              </a:defRPr>
            </a:lvl1pPr>
          </a:lstStyle>
          <a:p>
            <a:pPr/>
            <a:r>
              <a:t>Tracheal system</a:t>
            </a:r>
          </a:p>
        </p:txBody>
      </p:sp>
      <p:sp>
        <p:nvSpPr>
          <p:cNvPr id="523" name="Shape 523"/>
          <p:cNvSpPr/>
          <p:nvPr/>
        </p:nvSpPr>
        <p:spPr>
          <a:xfrm>
            <a:off x="6832035" y="3542453"/>
            <a:ext cx="1310730" cy="56170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000">
                <a:latin typeface="Arial"/>
                <a:ea typeface="Arial"/>
                <a:cs typeface="Arial"/>
                <a:sym typeface="Arial"/>
              </a:defRPr>
            </a:pPr>
            <a:r>
              <a:t>Spiracles</a:t>
            </a:r>
            <a:br/>
            <a:r>
              <a:t>(openings)</a:t>
            </a:r>
          </a:p>
        </p:txBody>
      </p:sp>
      <p:sp>
        <p:nvSpPr>
          <p:cNvPr id="524" name="Shape 524"/>
          <p:cNvSpPr/>
          <p:nvPr/>
        </p:nvSpPr>
        <p:spPr>
          <a:xfrm>
            <a:off x="7048782" y="6003431"/>
            <a:ext cx="1189311" cy="28379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2000">
                <a:latin typeface="Arial"/>
                <a:ea typeface="Arial"/>
                <a:cs typeface="Arial"/>
                <a:sym typeface="Arial"/>
              </a:defRPr>
            </a:lvl1pPr>
          </a:lstStyle>
          <a:p>
            <a:pPr/>
            <a:r>
              <a:t>Wax layer</a:t>
            </a:r>
          </a:p>
        </p:txBody>
      </p:sp>
      <p:sp>
        <p:nvSpPr>
          <p:cNvPr id="525" name="Shape 525"/>
          <p:cNvSpPr/>
          <p:nvPr/>
        </p:nvSpPr>
        <p:spPr>
          <a:xfrm>
            <a:off x="7057813" y="6655928"/>
            <a:ext cx="942133" cy="86058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000">
                <a:latin typeface="Arial"/>
                <a:ea typeface="Arial"/>
                <a:cs typeface="Arial"/>
                <a:sym typeface="Arial"/>
              </a:defRPr>
            </a:pPr>
            <a:r>
              <a:t>Chitin </a:t>
            </a:r>
            <a:r>
              <a:rPr b="0">
                <a:latin typeface="Symbol"/>
                <a:ea typeface="Symbol"/>
                <a:cs typeface="Symbol"/>
                <a:sym typeface="Symbol"/>
              </a:rPr>
              <a:t>+</a:t>
            </a:r>
            <a:br>
              <a:rPr b="0">
                <a:latin typeface="Symbol"/>
                <a:ea typeface="Symbol"/>
                <a:cs typeface="Symbol"/>
                <a:sym typeface="Symbol"/>
              </a:rPr>
            </a:br>
            <a:r>
              <a:t>protein</a:t>
            </a:r>
            <a:br/>
            <a:r>
              <a:t>layer</a:t>
            </a:r>
          </a:p>
        </p:txBody>
      </p:sp>
      <p:sp>
        <p:nvSpPr>
          <p:cNvPr id="526" name="Shape 526"/>
          <p:cNvSpPr/>
          <p:nvPr/>
        </p:nvSpPr>
        <p:spPr>
          <a:xfrm>
            <a:off x="7055555" y="7906737"/>
            <a:ext cx="1240781" cy="28379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2000">
                <a:latin typeface="Arial"/>
                <a:ea typeface="Arial"/>
                <a:cs typeface="Arial"/>
                <a:sym typeface="Arial"/>
              </a:defRPr>
            </a:lvl1pPr>
          </a:lstStyle>
          <a:p>
            <a:pPr/>
            <a:r>
              <a:t>Epidermis</a:t>
            </a:r>
          </a:p>
        </p:txBody>
      </p:sp>
      <p:sp>
        <p:nvSpPr>
          <p:cNvPr id="527" name="Shape 527"/>
          <p:cNvSpPr/>
          <p:nvPr/>
        </p:nvSpPr>
        <p:spPr>
          <a:xfrm>
            <a:off x="8705991" y="6396284"/>
            <a:ext cx="1593255" cy="89952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2000">
                <a:latin typeface="Arial Black"/>
                <a:ea typeface="Arial Black"/>
                <a:cs typeface="Arial Black"/>
                <a:sym typeface="Arial Black"/>
              </a:defRPr>
            </a:pPr>
            <a:r>
              <a:t>Cuticle</a:t>
            </a:r>
            <a:br/>
            <a:r>
              <a:rPr b="1">
                <a:latin typeface="Arial"/>
                <a:ea typeface="Arial"/>
                <a:cs typeface="Arial"/>
                <a:sym typeface="Arial"/>
              </a:rPr>
              <a:t>(functions as</a:t>
            </a:r>
            <a:br>
              <a:rPr b="1">
                <a:latin typeface="Arial"/>
                <a:ea typeface="Arial"/>
                <a:cs typeface="Arial"/>
                <a:sym typeface="Arial"/>
              </a:rPr>
            </a:br>
            <a:r>
              <a:rPr b="1">
                <a:latin typeface="Arial"/>
                <a:ea typeface="Arial"/>
                <a:cs typeface="Arial"/>
                <a:sym typeface="Arial"/>
              </a:rPr>
              <a:t>exoskeleton)</a:t>
            </a:r>
          </a:p>
        </p:txBody>
      </p:sp>
      <p:sp>
        <p:nvSpPr>
          <p:cNvPr id="528" name="Shape 528"/>
          <p:cNvSpPr/>
          <p:nvPr/>
        </p:nvSpPr>
        <p:spPr>
          <a:xfrm>
            <a:off x="5825066" y="8818880"/>
            <a:ext cx="2426817" cy="28379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2000">
                <a:solidFill>
                  <a:srgbClr val="106AAA"/>
                </a:solidFill>
                <a:latin typeface="Arial"/>
                <a:ea typeface="Arial"/>
                <a:cs typeface="Arial"/>
                <a:sym typeface="Arial"/>
              </a:defRPr>
            </a:lvl1pPr>
          </a:lstStyle>
          <a:p>
            <a:pPr/>
            <a:r>
              <a:t>Little water escapes</a:t>
            </a:r>
          </a:p>
        </p:txBody>
      </p:sp>
      <p:sp>
        <p:nvSpPr>
          <p:cNvPr id="529" name="Shape 529"/>
          <p:cNvSpPr/>
          <p:nvPr/>
        </p:nvSpPr>
        <p:spPr>
          <a:xfrm>
            <a:off x="4334933" y="1368213"/>
            <a:ext cx="1" cy="695396"/>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530" name="Shape 530"/>
          <p:cNvSpPr/>
          <p:nvPr/>
        </p:nvSpPr>
        <p:spPr>
          <a:xfrm>
            <a:off x="4321386" y="1379501"/>
            <a:ext cx="1316286" cy="582508"/>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531" name="Shape 531"/>
          <p:cNvSpPr/>
          <p:nvPr/>
        </p:nvSpPr>
        <p:spPr>
          <a:xfrm>
            <a:off x="7340035" y="2991555"/>
            <a:ext cx="130952" cy="505743"/>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532" name="Shape 532"/>
          <p:cNvSpPr/>
          <p:nvPr/>
        </p:nvSpPr>
        <p:spPr>
          <a:xfrm flipH="1">
            <a:off x="7470986" y="2914791"/>
            <a:ext cx="282223" cy="620889"/>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533" name="Shape 533"/>
          <p:cNvSpPr/>
          <p:nvPr/>
        </p:nvSpPr>
        <p:spPr>
          <a:xfrm>
            <a:off x="6811715" y="3057030"/>
            <a:ext cx="670561" cy="478650"/>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534" name="Shape 534"/>
          <p:cNvSpPr/>
          <p:nvPr/>
        </p:nvSpPr>
        <p:spPr>
          <a:xfrm>
            <a:off x="6696568" y="2892213"/>
            <a:ext cx="191912" cy="176107"/>
          </a:xfrm>
          <a:prstGeom prst="ellipse">
            <a:avLst/>
          </a:prstGeom>
          <a:ln w="25400">
            <a:solidFill>
              <a:srgbClr val="808080"/>
            </a:solidFill>
          </a:ln>
        </p:spPr>
        <p:txBody>
          <a:bodyPr lIns="65023" tIns="65023" rIns="65023" bIns="65023" anchor="ctr"/>
          <a:lstStyle/>
          <a:p>
            <a:pPr algn="l" defTabSz="1300480">
              <a:defRPr sz="3400">
                <a:latin typeface="Arial"/>
                <a:ea typeface="Arial"/>
                <a:cs typeface="Arial"/>
                <a:sym typeface="Arial"/>
              </a:defRPr>
            </a:pPr>
          </a:p>
        </p:txBody>
      </p:sp>
      <p:sp>
        <p:nvSpPr>
          <p:cNvPr id="535" name="Shape 535"/>
          <p:cNvSpPr/>
          <p:nvPr/>
        </p:nvSpPr>
        <p:spPr>
          <a:xfrm>
            <a:off x="7236177" y="2824479"/>
            <a:ext cx="191912" cy="176108"/>
          </a:xfrm>
          <a:prstGeom prst="ellipse">
            <a:avLst/>
          </a:prstGeom>
          <a:ln w="25400">
            <a:solidFill>
              <a:srgbClr val="808080"/>
            </a:solidFill>
          </a:ln>
        </p:spPr>
        <p:txBody>
          <a:bodyPr lIns="65023" tIns="65023" rIns="65023" bIns="65023" anchor="ctr"/>
          <a:lstStyle/>
          <a:p>
            <a:pPr algn="l" defTabSz="1300480">
              <a:defRPr sz="3400">
                <a:latin typeface="Arial"/>
                <a:ea typeface="Arial"/>
                <a:cs typeface="Arial"/>
                <a:sym typeface="Arial"/>
              </a:defRPr>
            </a:pPr>
          </a:p>
        </p:txBody>
      </p:sp>
      <p:sp>
        <p:nvSpPr>
          <p:cNvPr id="536" name="Shape 536"/>
          <p:cNvSpPr/>
          <p:nvPr/>
        </p:nvSpPr>
        <p:spPr>
          <a:xfrm>
            <a:off x="7662898" y="2747715"/>
            <a:ext cx="191912" cy="176108"/>
          </a:xfrm>
          <a:prstGeom prst="ellipse">
            <a:avLst/>
          </a:prstGeom>
          <a:ln w="25400">
            <a:solidFill>
              <a:srgbClr val="808080"/>
            </a:solidFill>
          </a:ln>
        </p:spPr>
        <p:txBody>
          <a:bodyPr lIns="65023" tIns="65023" rIns="65023" bIns="65023" anchor="ctr"/>
          <a:lstStyle/>
          <a:p>
            <a:pPr algn="l" defTabSz="1300480">
              <a:defRPr sz="3400">
                <a:latin typeface="Arial"/>
                <a:ea typeface="Arial"/>
                <a:cs typeface="Arial"/>
                <a:sym typeface="Arial"/>
              </a:defRPr>
            </a:pPr>
          </a:p>
        </p:txBody>
      </p:sp>
      <p:sp>
        <p:nvSpPr>
          <p:cNvPr id="537" name="Shape 537"/>
          <p:cNvSpPr/>
          <p:nvPr/>
        </p:nvSpPr>
        <p:spPr>
          <a:xfrm>
            <a:off x="6658186" y="6154702"/>
            <a:ext cx="347699" cy="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538" name="Shape 538"/>
          <p:cNvSpPr/>
          <p:nvPr/>
        </p:nvSpPr>
        <p:spPr>
          <a:xfrm>
            <a:off x="6631093" y="6773333"/>
            <a:ext cx="361246" cy="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539" name="Shape 539"/>
          <p:cNvSpPr/>
          <p:nvPr/>
        </p:nvSpPr>
        <p:spPr>
          <a:xfrm flipV="1">
            <a:off x="6644639" y="8024142"/>
            <a:ext cx="361246" cy="13548"/>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540" name="Shape 540"/>
          <p:cNvSpPr/>
          <p:nvPr/>
        </p:nvSpPr>
        <p:spPr>
          <a:xfrm>
            <a:off x="8360550" y="5946986"/>
            <a:ext cx="268677" cy="18807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965" y="0"/>
                  <a:pt x="10800" y="355"/>
                  <a:pt x="10800" y="793"/>
                </a:cubicBezTo>
                <a:lnTo>
                  <a:pt x="10800" y="10007"/>
                </a:lnTo>
                <a:cubicBezTo>
                  <a:pt x="10800" y="10445"/>
                  <a:pt x="15635" y="10800"/>
                  <a:pt x="21600" y="10800"/>
                </a:cubicBezTo>
                <a:cubicBezTo>
                  <a:pt x="15635" y="10800"/>
                  <a:pt x="10800" y="11155"/>
                  <a:pt x="10800" y="11593"/>
                </a:cubicBezTo>
                <a:lnTo>
                  <a:pt x="10800" y="20807"/>
                </a:lnTo>
                <a:cubicBezTo>
                  <a:pt x="10800" y="21245"/>
                  <a:pt x="5965" y="21600"/>
                  <a:pt x="0" y="21600"/>
                </a:cubicBezTo>
              </a:path>
            </a:pathLst>
          </a:custGeom>
          <a:ln w="25400">
            <a:solidFill>
              <a:srgbClr val="000000"/>
            </a:solidFill>
          </a:ln>
        </p:spPr>
        <p:txBody>
          <a:bodyPr lIns="65023" tIns="65023" rIns="65023" bIns="65023" anchor="ctr"/>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65.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544" name="Shape 544"/>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Maintaining Homeostasis: The Excretory System</a:t>
            </a:r>
          </a:p>
        </p:txBody>
      </p:sp>
      <p:sp>
        <p:nvSpPr>
          <p:cNvPr id="545" name="Shape 545"/>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To maintain homeostasis, insects must carefully regulate the composition of a bloodlike fluid called </a:t>
            </a:r>
            <a:r>
              <a:rPr b="1"/>
              <a:t>hemolymph</a:t>
            </a:r>
            <a:endParaRPr b="1"/>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It is important for insects to regulate hemolymph composition because</a:t>
            </a:r>
            <a:endParaRPr sz="3000"/>
          </a:p>
          <a:p>
            <a:pPr lvl="1" marL="972038" indent="-527538" defTabSz="1300480">
              <a:spcBef>
                <a:spcPts val="800"/>
              </a:spcBef>
              <a:buClr>
                <a:srgbClr val="000000"/>
              </a:buClr>
              <a:buSzPct val="100000"/>
              <a:buAutoNum type="arabicPeriod" startAt="1"/>
              <a:defRPr>
                <a:latin typeface="Arial"/>
                <a:ea typeface="Arial"/>
                <a:cs typeface="Arial"/>
                <a:sym typeface="Arial"/>
              </a:defRPr>
            </a:pPr>
            <a:r>
              <a:t>Nitrogenous wastes have to be removed before they build up to toxic concentrations</a:t>
            </a:r>
            <a:endParaRPr sz="1400"/>
          </a:p>
          <a:p>
            <a:pPr lvl="1" marL="972038" indent="-527538" defTabSz="1300480">
              <a:spcBef>
                <a:spcPts val="800"/>
              </a:spcBef>
              <a:buClr>
                <a:srgbClr val="000000"/>
              </a:buClr>
              <a:buSzPct val="100000"/>
              <a:buAutoNum type="arabicPeriod" startAt="1"/>
              <a:defRPr>
                <a:latin typeface="Arial"/>
                <a:ea typeface="Arial"/>
                <a:cs typeface="Arial"/>
                <a:sym typeface="Arial"/>
              </a:defRPr>
            </a:pPr>
            <a:r>
              <a:t>Excess electrolytes must be excreted before they lead to osmotic stress</a:t>
            </a:r>
            <a:endParaRPr sz="1400"/>
          </a:p>
          <a:p>
            <a:pPr lvl="1" marL="972038" indent="-527538" defTabSz="1300480">
              <a:spcBef>
                <a:spcPts val="800"/>
              </a:spcBef>
              <a:buClr>
                <a:srgbClr val="000000"/>
              </a:buClr>
              <a:buSzPct val="100000"/>
              <a:buAutoNum type="arabicPeriod" startAt="1"/>
              <a:defRPr>
                <a:latin typeface="Arial"/>
                <a:ea typeface="Arial"/>
                <a:cs typeface="Arial"/>
                <a:sym typeface="Arial"/>
              </a:defRPr>
            </a:pPr>
            <a:r>
              <a:t>Water balance must be regulated constantly</a:t>
            </a:r>
          </a:p>
        </p:txBody>
      </p:sp>
      <p:sp>
        <p:nvSpPr>
          <p:cNvPr id="546" name="Shape 546"/>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66.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548" name="Shape 548"/>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Excretory System of Insects</a:t>
            </a:r>
          </a:p>
        </p:txBody>
      </p:sp>
      <p:sp>
        <p:nvSpPr>
          <p:cNvPr id="549" name="Shape 549"/>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Through the excretory system, insects can avoid osmotic stress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To maintain water and electrolyte balance, insects have </a:t>
            </a:r>
            <a:r>
              <a:rPr b="1"/>
              <a:t>Malpighian</a:t>
            </a:r>
            <a:r>
              <a:t> </a:t>
            </a:r>
            <a:r>
              <a:rPr b="1"/>
              <a:t>tubules</a:t>
            </a:r>
            <a:r>
              <a:t>, an excretory organ, and the </a:t>
            </a:r>
            <a:r>
              <a:rPr b="1"/>
              <a:t>hindgut</a:t>
            </a:r>
            <a:r>
              <a:t>—the posterior portion of their digestive tract</a:t>
            </a:r>
          </a:p>
        </p:txBody>
      </p:sp>
      <p:sp>
        <p:nvSpPr>
          <p:cNvPr id="550" name="Shape 550"/>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67.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552" name="Shape 552"/>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Filtrate Forms in the Malpighian Tubules</a:t>
            </a:r>
          </a:p>
        </p:txBody>
      </p:sp>
      <p:sp>
        <p:nvSpPr>
          <p:cNvPr id="553" name="Shape 553"/>
          <p:cNvSpPr/>
          <p:nvPr>
            <p:ph type="body" idx="4294967295"/>
          </p:nvPr>
        </p:nvSpPr>
        <p:spPr>
          <a:xfrm>
            <a:off x="205457" y="1837831"/>
            <a:ext cx="11860108" cy="7301654"/>
          </a:xfrm>
          <a:prstGeom prst="rect">
            <a:avLst/>
          </a:prstGeom>
        </p:spPr>
        <p:txBody>
          <a:bodyPr lIns="0" tIns="0" rIns="0" bIns="0" anchor="t"/>
          <a:lstStyle/>
          <a:p>
            <a:pPr marL="393229" indent="-393229" defTabSz="1300480">
              <a:spcBef>
                <a:spcPts val="900"/>
              </a:spcBef>
              <a:buClr>
                <a:srgbClr val="9D002D"/>
              </a:buClr>
              <a:buSzPct val="100000"/>
              <a:buFont typeface="Wingdings"/>
              <a:buChar char="▪"/>
              <a:defRPr sz="3800">
                <a:latin typeface="Arial"/>
                <a:ea typeface="Arial"/>
                <a:cs typeface="Arial"/>
                <a:sym typeface="Arial"/>
              </a:defRPr>
            </a:pPr>
            <a:r>
              <a:t>Malpighian tubules</a:t>
            </a:r>
          </a:p>
          <a:p>
            <a:pPr lvl="1" marL="824483" indent="-379983" defTabSz="1300480">
              <a:spcBef>
                <a:spcPts val="800"/>
              </a:spcBef>
              <a:buClr>
                <a:srgbClr val="9D002D"/>
              </a:buClr>
              <a:buSzPct val="100000"/>
              <a:buChar char="–"/>
              <a:defRPr sz="3400">
                <a:latin typeface="Arial"/>
                <a:ea typeface="Arial"/>
                <a:cs typeface="Arial"/>
                <a:sym typeface="Arial"/>
              </a:defRPr>
            </a:pPr>
            <a:r>
              <a:t>Have a large surface area</a:t>
            </a:r>
          </a:p>
          <a:p>
            <a:pPr lvl="1" marL="824483" indent="-379983" defTabSz="1300480">
              <a:spcBef>
                <a:spcPts val="800"/>
              </a:spcBef>
              <a:buClr>
                <a:srgbClr val="9D002D"/>
              </a:buClr>
              <a:buSzPct val="100000"/>
              <a:buChar char="–"/>
              <a:defRPr sz="3400">
                <a:latin typeface="Arial"/>
                <a:ea typeface="Arial"/>
                <a:cs typeface="Arial"/>
                <a:sym typeface="Arial"/>
              </a:defRPr>
            </a:pPr>
            <a:r>
              <a:t>Are in direct contact with the hemolymph</a:t>
            </a:r>
          </a:p>
          <a:p>
            <a:pPr lvl="1" marL="824483" indent="-379983" defTabSz="1300480">
              <a:spcBef>
                <a:spcPts val="800"/>
              </a:spcBef>
              <a:buClr>
                <a:srgbClr val="9D002D"/>
              </a:buClr>
              <a:buSzPct val="100000"/>
              <a:buChar char="–"/>
              <a:defRPr sz="3400">
                <a:latin typeface="Arial"/>
                <a:ea typeface="Arial"/>
                <a:cs typeface="Arial"/>
                <a:sym typeface="Arial"/>
              </a:defRPr>
            </a:pPr>
            <a:r>
              <a:t>Empty into the hindgut</a:t>
            </a:r>
          </a:p>
        </p:txBody>
      </p:sp>
      <p:sp>
        <p:nvSpPr>
          <p:cNvPr id="554" name="Shape 554"/>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68.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556" name="Shape 556"/>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Filtrate Forms in the Malpighian Tubules</a:t>
            </a:r>
          </a:p>
        </p:txBody>
      </p:sp>
      <p:sp>
        <p:nvSpPr>
          <p:cNvPr id="557" name="Shape 557"/>
          <p:cNvSpPr/>
          <p:nvPr>
            <p:ph type="body" idx="4294967295"/>
          </p:nvPr>
        </p:nvSpPr>
        <p:spPr>
          <a:xfrm>
            <a:off x="205457" y="1837830"/>
            <a:ext cx="12510348" cy="7482278"/>
          </a:xfrm>
          <a:prstGeom prst="rect">
            <a:avLst/>
          </a:prstGeom>
        </p:spPr>
        <p:txBody>
          <a:bodyPr lIns="0" tIns="0" rIns="0" bIns="0" anchor="t"/>
          <a:lstStyle/>
          <a:p>
            <a:pPr marL="393229" indent="-393229" defTabSz="1300480">
              <a:spcBef>
                <a:spcPts val="900"/>
              </a:spcBef>
              <a:buClr>
                <a:srgbClr val="9D002D"/>
              </a:buClr>
              <a:buSzPct val="100000"/>
              <a:buFont typeface="Wingdings"/>
              <a:buChar char="▪"/>
              <a:defRPr sz="3800">
                <a:latin typeface="Arial"/>
                <a:ea typeface="Arial"/>
                <a:cs typeface="Arial"/>
                <a:sym typeface="Arial"/>
              </a:defRPr>
            </a:pPr>
            <a:r>
              <a:t>Research suggests that epithelial cells in the Malpighian tubules are relatively impermeable to sodium ions but contain a pump that actively transports potassium ions into the tubules</a:t>
            </a:r>
          </a:p>
          <a:p>
            <a:pPr lvl="1" marL="824483" indent="-379983" defTabSz="1300480">
              <a:spcBef>
                <a:spcPts val="800"/>
              </a:spcBef>
              <a:buClr>
                <a:srgbClr val="9D002D"/>
              </a:buClr>
              <a:buSzPct val="100000"/>
              <a:buChar char="–"/>
              <a:defRPr sz="3400">
                <a:latin typeface="Arial"/>
                <a:ea typeface="Arial"/>
                <a:cs typeface="Arial"/>
                <a:sym typeface="Arial"/>
              </a:defRPr>
            </a:pPr>
            <a:r>
              <a:t>The Malpighian tubules form a filtrate from the hemolymph</a:t>
            </a:r>
          </a:p>
          <a:p>
            <a:pPr lvl="1" marL="824483" indent="-379983" defTabSz="1300480">
              <a:spcBef>
                <a:spcPts val="800"/>
              </a:spcBef>
              <a:buClr>
                <a:srgbClr val="9D002D"/>
              </a:buClr>
              <a:buSzPct val="100000"/>
              <a:buChar char="–"/>
              <a:defRPr sz="3400">
                <a:latin typeface="Arial"/>
                <a:ea typeface="Arial"/>
                <a:cs typeface="Arial"/>
                <a:sym typeface="Arial"/>
              </a:defRPr>
            </a:pPr>
            <a:r>
              <a:t>The filtrate is then passed on to the hindgut as a </a:t>
            </a:r>
            <a:br/>
            <a:r>
              <a:t>“pre-urine”</a:t>
            </a:r>
          </a:p>
          <a:p>
            <a:pPr lvl="2" marL="1325769" indent="-424069" defTabSz="1300480">
              <a:spcBef>
                <a:spcPts val="700"/>
              </a:spcBef>
              <a:buClr>
                <a:srgbClr val="9D002D"/>
              </a:buClr>
              <a:buSzPct val="100000"/>
              <a:buChar char="–"/>
              <a:defRPr sz="3200">
                <a:latin typeface="Arial"/>
                <a:ea typeface="Arial"/>
                <a:cs typeface="Arial"/>
                <a:sym typeface="Arial"/>
              </a:defRPr>
            </a:pPr>
            <a:r>
              <a:t>Pre-urine is modified excretion</a:t>
            </a:r>
          </a:p>
        </p:txBody>
      </p:sp>
      <p:sp>
        <p:nvSpPr>
          <p:cNvPr id="558" name="Shape 558"/>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69.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560" name="Shape 560"/>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Potassium Pump of the Malpighian Tubules </a:t>
            </a:r>
          </a:p>
        </p:txBody>
      </p:sp>
      <p:sp>
        <p:nvSpPr>
          <p:cNvPr id="561" name="Shape 561"/>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Cells of the Malpighian tubules contain a potassium pump</a:t>
            </a:r>
          </a:p>
          <a:p>
            <a:pPr lvl="1" marL="831361" indent="-386861" defTabSz="1300480">
              <a:spcBef>
                <a:spcPts val="800"/>
              </a:spcBef>
              <a:buClr>
                <a:srgbClr val="9D002D"/>
              </a:buClr>
              <a:buSzPct val="100000"/>
              <a:buChar char="–"/>
              <a:defRPr>
                <a:latin typeface="Arial"/>
                <a:ea typeface="Arial"/>
                <a:cs typeface="Arial"/>
                <a:sym typeface="Arial"/>
              </a:defRPr>
            </a:pPr>
            <a:r>
              <a:t>This results in a high concentration of K</a:t>
            </a:r>
            <a:r>
              <a:rPr baseline="30555"/>
              <a:t>+</a:t>
            </a:r>
            <a:r>
              <a:t> in the cells</a:t>
            </a:r>
          </a:p>
          <a:p>
            <a:pPr lvl="1" marL="831361" indent="-386861" defTabSz="1300480">
              <a:spcBef>
                <a:spcPts val="800"/>
              </a:spcBef>
              <a:buClr>
                <a:srgbClr val="9D002D"/>
              </a:buClr>
              <a:buSzPct val="100000"/>
              <a:buChar char="–"/>
              <a:defRPr>
                <a:latin typeface="Arial"/>
                <a:ea typeface="Arial"/>
                <a:cs typeface="Arial"/>
                <a:sym typeface="Arial"/>
              </a:defRPr>
            </a:pPr>
            <a:r>
              <a:t>Water then follows by osmosis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Other electrolytes and nitrogenous wastes diffuse </a:t>
            </a:r>
            <a:br/>
            <a:r>
              <a:t>into the filtrate</a:t>
            </a:r>
          </a:p>
        </p:txBody>
      </p:sp>
      <p:sp>
        <p:nvSpPr>
          <p:cNvPr id="562" name="Shape 562"/>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9" name="Shape 199"/>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Introduction</a:t>
            </a:r>
          </a:p>
        </p:txBody>
      </p:sp>
      <p:sp>
        <p:nvSpPr>
          <p:cNvPr id="200" name="Shape 200"/>
          <p:cNvSpPr/>
          <p:nvPr>
            <p:ph type="body" idx="4294967295"/>
          </p:nvPr>
        </p:nvSpPr>
        <p:spPr>
          <a:xfrm>
            <a:off x="205457" y="1819768"/>
            <a:ext cx="12480997" cy="7504855"/>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chemical reactions that make life possible occur in an aqueous solution</a:t>
            </a:r>
          </a:p>
          <a:p>
            <a:pPr lvl="1" marL="831361" indent="-386861" defTabSz="1300480">
              <a:spcBef>
                <a:spcPts val="800"/>
              </a:spcBef>
              <a:buClr>
                <a:srgbClr val="9D002D"/>
              </a:buClr>
              <a:buSzPct val="100000"/>
              <a:buChar char="–"/>
              <a:defRPr>
                <a:latin typeface="Arial"/>
                <a:ea typeface="Arial"/>
                <a:cs typeface="Arial"/>
                <a:sym typeface="Arial"/>
              </a:defRPr>
            </a:pPr>
            <a:r>
              <a:t>If the balance of water and solutes in the solution is disturbed, those chemical reactions—and life itself—may stop</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An </a:t>
            </a:r>
            <a:r>
              <a:rPr b="1"/>
              <a:t>electrolyte</a:t>
            </a:r>
            <a:r>
              <a:t> is a compound that dissociates into ions when dissolved in water</a:t>
            </a:r>
          </a:p>
          <a:p>
            <a:pPr lvl="1" marL="831361" indent="-386861" defTabSz="1300480">
              <a:spcBef>
                <a:spcPts val="800"/>
              </a:spcBef>
              <a:buClr>
                <a:srgbClr val="9D002D"/>
              </a:buClr>
              <a:buSzPct val="100000"/>
              <a:buChar char="–"/>
              <a:defRPr>
                <a:latin typeface="Arial"/>
                <a:ea typeface="Arial"/>
                <a:cs typeface="Arial"/>
                <a:sym typeface="Arial"/>
              </a:defRPr>
            </a:pPr>
            <a:r>
              <a:t>Because cells require precise concentrations of Na</a:t>
            </a:r>
            <a:r>
              <a:rPr baseline="30555"/>
              <a:t>+</a:t>
            </a:r>
            <a:r>
              <a:t>, Cl</a:t>
            </a:r>
            <a:r>
              <a:rPr baseline="30555"/>
              <a:t>–</a:t>
            </a:r>
            <a:r>
              <a:t>, K</a:t>
            </a:r>
            <a:r>
              <a:rPr baseline="30555"/>
              <a:t>+</a:t>
            </a:r>
            <a:r>
              <a:t>, and Ca</a:t>
            </a:r>
            <a:r>
              <a:rPr baseline="30555"/>
              <a:t>2+</a:t>
            </a:r>
            <a:r>
              <a:t> to function normally, maintaining electrolyte balance is crucial</a:t>
            </a:r>
          </a:p>
        </p:txBody>
      </p:sp>
      <p:sp>
        <p:nvSpPr>
          <p:cNvPr id="201" name="Shape 201"/>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
        <p:nvSpPr>
          <p:cNvPr id="202" name="Shape 202"/>
          <p:cNvSpPr/>
          <p:nvPr/>
        </p:nvSpPr>
        <p:spPr>
          <a:xfrm>
            <a:off x="9116607" y="7744883"/>
            <a:ext cx="135865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pPr/>
            <a:r>
              <a:t>Why?</a:t>
            </a:r>
          </a:p>
        </p:txBody>
      </p:sp>
    </p:spTree>
  </p:cSld>
  <p:clrMapOvr>
    <a:masterClrMapping/>
  </p:clrMapOvr>
  <p:transition xmlns:p14="http://schemas.microsoft.com/office/powerpoint/2010/main" spd="med" advClick="1" p14:dur="1000"/>
</p:sld>
</file>

<file path=ppt/slides/slide70.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564" name="Shape 564"/>
          <p:cNvSpPr/>
          <p:nvPr>
            <p:ph type="title" idx="4294967295"/>
          </p:nvPr>
        </p:nvSpPr>
        <p:spPr>
          <a:xfrm>
            <a:off x="60959" y="277706"/>
            <a:ext cx="12480997"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Selective Reabsorption of Electrolytes and Water</a:t>
            </a:r>
          </a:p>
        </p:txBody>
      </p:sp>
      <p:sp>
        <p:nvSpPr>
          <p:cNvPr id="565" name="Shape 565"/>
          <p:cNvSpPr/>
          <p:nvPr>
            <p:ph type="body" idx="4294967295"/>
          </p:nvPr>
        </p:nvSpPr>
        <p:spPr>
          <a:xfrm>
            <a:off x="205457" y="1819768"/>
            <a:ext cx="12571308" cy="7450668"/>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If an insect is osmotically stressed due to a shortage of electrolytes and water</a:t>
            </a:r>
          </a:p>
          <a:p>
            <a:pPr lvl="1" marL="831361" indent="-386861" defTabSz="1300480">
              <a:spcBef>
                <a:spcPts val="800"/>
              </a:spcBef>
              <a:buClr>
                <a:srgbClr val="9D002D"/>
              </a:buClr>
              <a:buSzPct val="100000"/>
              <a:buChar char="–"/>
              <a:defRPr>
                <a:latin typeface="Arial"/>
                <a:ea typeface="Arial"/>
                <a:cs typeface="Arial"/>
                <a:sym typeface="Arial"/>
              </a:defRPr>
            </a:pPr>
            <a:r>
              <a:t>Electrolytes and water from the filtrate are reabsorbed in the hindgut and returned to the hemolymph</a:t>
            </a:r>
          </a:p>
          <a:p>
            <a:pPr lvl="1" marL="831361" indent="-386861" defTabSz="1300480">
              <a:spcBef>
                <a:spcPts val="800"/>
              </a:spcBef>
              <a:buClr>
                <a:srgbClr val="9D002D"/>
              </a:buClr>
              <a:buSzPct val="100000"/>
              <a:buChar char="–"/>
              <a:defRPr>
                <a:latin typeface="Arial"/>
                <a:ea typeface="Arial"/>
                <a:cs typeface="Arial"/>
                <a:sym typeface="Arial"/>
              </a:defRPr>
            </a:pPr>
            <a:r>
              <a:t>Forming a hypertonic urine and resulting in water conservation and nitrogenous waste elimination</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epithelial cells in the hindgut transport ions out </a:t>
            </a:r>
            <a:br/>
            <a:r>
              <a:t>of the pre-urine and into the hemolymph</a:t>
            </a:r>
          </a:p>
          <a:p>
            <a:pPr lvl="1" marL="831361" indent="-386861" defTabSz="1300480">
              <a:spcBef>
                <a:spcPts val="800"/>
              </a:spcBef>
              <a:buClr>
                <a:srgbClr val="9D002D"/>
              </a:buClr>
              <a:buSzPct val="100000"/>
              <a:buChar char="–"/>
              <a:defRPr>
                <a:latin typeface="Arial"/>
                <a:ea typeface="Arial"/>
                <a:cs typeface="Arial"/>
                <a:sym typeface="Arial"/>
              </a:defRPr>
            </a:pPr>
            <a:r>
              <a:t>Water then follows by osmosis, creating a </a:t>
            </a:r>
            <a:br/>
            <a:r>
              <a:t>concentrated urine</a:t>
            </a:r>
          </a:p>
        </p:txBody>
      </p:sp>
      <p:sp>
        <p:nvSpPr>
          <p:cNvPr id="566" name="Shape 566"/>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71.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568" name="Shape 568"/>
          <p:cNvSpPr/>
          <p:nvPr>
            <p:ph type="title" idx="4294967295"/>
          </p:nvPr>
        </p:nvSpPr>
        <p:spPr>
          <a:xfrm>
            <a:off x="60959" y="277706"/>
            <a:ext cx="12480997"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Selective Reabsorption of Electrolytes and Water</a:t>
            </a:r>
          </a:p>
        </p:txBody>
      </p:sp>
      <p:sp>
        <p:nvSpPr>
          <p:cNvPr id="569" name="Shape 569"/>
          <p:cNvSpPr/>
          <p:nvPr>
            <p:ph type="body" idx="4294967295"/>
          </p:nvPr>
        </p:nvSpPr>
        <p:spPr>
          <a:xfrm>
            <a:off x="205457" y="1837831"/>
            <a:ext cx="12571308" cy="7572587"/>
          </a:xfrm>
          <a:prstGeom prst="rect">
            <a:avLst/>
          </a:prstGeom>
        </p:spPr>
        <p:txBody>
          <a:bodyPr lIns="0" tIns="0" rIns="0" bIns="0" anchor="t"/>
          <a:lstStyle/>
          <a:p>
            <a:pPr marL="393229" indent="-393229" defTabSz="1300480">
              <a:spcBef>
                <a:spcPts val="900"/>
              </a:spcBef>
              <a:buClr>
                <a:srgbClr val="9D002D"/>
              </a:buClr>
              <a:buSzPct val="100000"/>
              <a:buFont typeface="Wingdings"/>
              <a:buChar char="▪"/>
              <a:defRPr sz="3800">
                <a:latin typeface="Arial"/>
                <a:ea typeface="Arial"/>
                <a:cs typeface="Arial"/>
                <a:sym typeface="Arial"/>
              </a:defRPr>
            </a:pPr>
            <a:r>
              <a:t>Research indicates that insects’ hindguts have two active pumps</a:t>
            </a:r>
          </a:p>
          <a:p>
            <a:pPr lvl="1" marL="824483" indent="-379983" defTabSz="1300480">
              <a:spcBef>
                <a:spcPts val="800"/>
              </a:spcBef>
              <a:buClr>
                <a:srgbClr val="9D002D"/>
              </a:buClr>
              <a:buSzPct val="100000"/>
              <a:buChar char="–"/>
              <a:defRPr sz="3400">
                <a:latin typeface="Arial"/>
                <a:ea typeface="Arial"/>
                <a:cs typeface="Arial"/>
                <a:sym typeface="Arial"/>
              </a:defRPr>
            </a:pPr>
            <a:r>
              <a:t>A chloride pump and Na</a:t>
            </a:r>
            <a:r>
              <a:rPr baseline="30529"/>
              <a:t>+</a:t>
            </a:r>
            <a:r>
              <a:t>/K</a:t>
            </a:r>
            <a:r>
              <a:rPr baseline="30529"/>
              <a:t>+</a:t>
            </a:r>
            <a:r>
              <a:t>-ATPase, which is responsible for pumping ions out of the lumen and into the hemolymph</a:t>
            </a:r>
            <a:endParaRPr sz="3600"/>
          </a:p>
          <a:p>
            <a:pPr marL="393229" indent="-393229" defTabSz="1300480">
              <a:spcBef>
                <a:spcPts val="900"/>
              </a:spcBef>
              <a:buClr>
                <a:srgbClr val="9D002D"/>
              </a:buClr>
              <a:buSzPct val="100000"/>
              <a:buFont typeface="Wingdings"/>
              <a:buChar char="▪"/>
              <a:defRPr sz="3800">
                <a:latin typeface="Arial"/>
                <a:ea typeface="Arial"/>
                <a:cs typeface="Arial"/>
                <a:sym typeface="Arial"/>
              </a:defRPr>
            </a:pPr>
            <a:r>
              <a:t>Cl</a:t>
            </a:r>
            <a:r>
              <a:rPr baseline="30578"/>
              <a:t>–</a:t>
            </a:r>
            <a:r>
              <a:t> is pumped into cells from the hindgut lumen</a:t>
            </a:r>
          </a:p>
          <a:p>
            <a:pPr lvl="1" marL="824483" indent="-379983" defTabSz="1300480">
              <a:spcBef>
                <a:spcPts val="800"/>
              </a:spcBef>
              <a:buClr>
                <a:srgbClr val="9D002D"/>
              </a:buClr>
              <a:buSzPct val="100000"/>
              <a:buChar char="–"/>
              <a:defRPr sz="3400">
                <a:latin typeface="Arial"/>
                <a:ea typeface="Arial"/>
                <a:cs typeface="Arial"/>
                <a:sym typeface="Arial"/>
              </a:defRPr>
            </a:pPr>
            <a:r>
              <a:t>K</a:t>
            </a:r>
            <a:r>
              <a:rPr baseline="30529"/>
              <a:t>+</a:t>
            </a:r>
            <a:r>
              <a:t> follows through potassium channels along an electrochemical gradient, and water follows via osmosis</a:t>
            </a:r>
            <a:endParaRPr sz="3600"/>
          </a:p>
          <a:p>
            <a:pPr marL="393229" indent="-393229" defTabSz="1300480">
              <a:spcBef>
                <a:spcPts val="900"/>
              </a:spcBef>
              <a:buClr>
                <a:srgbClr val="9D002D"/>
              </a:buClr>
              <a:buSzPct val="100000"/>
              <a:buFont typeface="Wingdings"/>
              <a:buChar char="▪"/>
              <a:defRPr sz="3800">
                <a:latin typeface="Arial"/>
                <a:ea typeface="Arial"/>
                <a:cs typeface="Arial"/>
                <a:sym typeface="Arial"/>
              </a:defRPr>
            </a:pPr>
            <a:r>
              <a:t>In the basolateral membrane, Na</a:t>
            </a:r>
            <a:r>
              <a:rPr baseline="30578"/>
              <a:t>+</a:t>
            </a:r>
            <a:r>
              <a:t>/K</a:t>
            </a:r>
            <a:r>
              <a:rPr baseline="30578"/>
              <a:t>+</a:t>
            </a:r>
            <a:r>
              <a:t>-ATPase sets up gradients that favor movement of Cl</a:t>
            </a:r>
            <a:r>
              <a:rPr baseline="30578"/>
              <a:t>–</a:t>
            </a:r>
            <a:r>
              <a:t>, K</a:t>
            </a:r>
            <a:r>
              <a:rPr baseline="30578"/>
              <a:t>+</a:t>
            </a:r>
            <a:r>
              <a:t>, and H</a:t>
            </a:r>
            <a:r>
              <a:rPr baseline="-19500"/>
              <a:t>2</a:t>
            </a:r>
            <a:r>
              <a:t>O into the hemolymph</a:t>
            </a:r>
          </a:p>
        </p:txBody>
      </p:sp>
      <p:sp>
        <p:nvSpPr>
          <p:cNvPr id="570" name="Shape 570"/>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72.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572" name="Shape 572"/>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How the Ions Move</a:t>
            </a:r>
          </a:p>
        </p:txBody>
      </p:sp>
      <p:sp>
        <p:nvSpPr>
          <p:cNvPr id="573" name="Shape 573"/>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There are three steps to moving the ions</a:t>
            </a:r>
          </a:p>
          <a:p>
            <a:pPr lvl="1" marL="972038" indent="-527538" defTabSz="1300480">
              <a:spcBef>
                <a:spcPts val="800"/>
              </a:spcBef>
              <a:buClr>
                <a:srgbClr val="000000"/>
              </a:buClr>
              <a:buSzPct val="100000"/>
              <a:buAutoNum type="arabicPeriod" startAt="1"/>
              <a:defRPr>
                <a:latin typeface="Arial"/>
                <a:ea typeface="Arial"/>
                <a:cs typeface="Arial"/>
                <a:sym typeface="Arial"/>
              </a:defRPr>
            </a:pPr>
            <a:r>
              <a:t>H</a:t>
            </a:r>
            <a:r>
              <a:rPr baseline="30555">
                <a:latin typeface="Symbol"/>
                <a:ea typeface="Symbol"/>
                <a:cs typeface="Symbol"/>
                <a:sym typeface="Symbol"/>
              </a:rPr>
              <a:t>+</a:t>
            </a:r>
            <a:r>
              <a:t> is pumped into the hindgut lumen, this favors the movement of K</a:t>
            </a:r>
            <a:r>
              <a:rPr baseline="30555">
                <a:latin typeface="Symbol"/>
                <a:ea typeface="Symbol"/>
                <a:cs typeface="Symbol"/>
                <a:sym typeface="Symbol"/>
              </a:rPr>
              <a:t>+</a:t>
            </a:r>
            <a:r>
              <a:t> and water into the cells</a:t>
            </a:r>
          </a:p>
          <a:p>
            <a:pPr lvl="1" marL="972038" indent="-527538" defTabSz="1300480">
              <a:spcBef>
                <a:spcPts val="800"/>
              </a:spcBef>
              <a:buClr>
                <a:srgbClr val="000000"/>
              </a:buClr>
              <a:buSzPct val="100000"/>
              <a:buAutoNum type="arabicPeriod" startAt="1"/>
              <a:defRPr>
                <a:latin typeface="Arial"/>
                <a:ea typeface="Arial"/>
                <a:cs typeface="Arial"/>
                <a:sym typeface="Arial"/>
              </a:defRPr>
            </a:pPr>
            <a:r>
              <a:t>Contraporters move the H</a:t>
            </a:r>
            <a:r>
              <a:rPr baseline="30555"/>
              <a:t>+</a:t>
            </a:r>
            <a:r>
              <a:t>/Cl</a:t>
            </a:r>
            <a:r>
              <a:rPr baseline="30555"/>
              <a:t>–</a:t>
            </a:r>
            <a:r>
              <a:t> into the cells</a:t>
            </a:r>
          </a:p>
          <a:p>
            <a:pPr lvl="1" marL="972038" indent="-527538" defTabSz="1300480">
              <a:spcBef>
                <a:spcPts val="800"/>
              </a:spcBef>
              <a:buClr>
                <a:srgbClr val="000000"/>
              </a:buClr>
              <a:buSzPct val="100000"/>
              <a:buAutoNum type="arabicPeriod" startAt="1"/>
              <a:defRPr>
                <a:latin typeface="Arial"/>
                <a:ea typeface="Arial"/>
                <a:cs typeface="Arial"/>
                <a:sym typeface="Arial"/>
              </a:defRPr>
            </a:pPr>
            <a:r>
              <a:t>The gradient favors Na</a:t>
            </a:r>
            <a:r>
              <a:rPr baseline="30555"/>
              <a:t>+</a:t>
            </a:r>
            <a:r>
              <a:t> moving into the epithial cell and the diffusion of Cl</a:t>
            </a:r>
            <a:r>
              <a:rPr baseline="30555"/>
              <a:t>–</a:t>
            </a:r>
            <a:r>
              <a:t> and K</a:t>
            </a:r>
            <a:r>
              <a:rPr baseline="30555"/>
              <a:t>+</a:t>
            </a:r>
            <a:r>
              <a:t> into the hemolymph</a:t>
            </a:r>
          </a:p>
        </p:txBody>
      </p:sp>
      <p:sp>
        <p:nvSpPr>
          <p:cNvPr id="574" name="Shape 574"/>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73.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pic>
        <p:nvPicPr>
          <p:cNvPr id="576" name="43_09_Malpighian_tubules_U.jpg"/>
          <p:cNvPicPr>
            <a:picLocks noChangeAspect="1"/>
          </p:cNvPicPr>
          <p:nvPr/>
        </p:nvPicPr>
        <p:blipFill>
          <a:blip r:embed="rId3">
            <a:extLst/>
          </a:blip>
          <a:srcRect l="0" t="0" r="0" b="2314"/>
          <a:stretch>
            <a:fillRect/>
          </a:stretch>
        </p:blipFill>
        <p:spPr>
          <a:xfrm>
            <a:off x="4104639" y="194168"/>
            <a:ext cx="4795521" cy="9148517"/>
          </a:xfrm>
          <a:prstGeom prst="rect">
            <a:avLst/>
          </a:prstGeom>
          <a:ln w="12700">
            <a:miter lim="400000"/>
          </a:ln>
        </p:spPr>
      </p:pic>
      <p:sp>
        <p:nvSpPr>
          <p:cNvPr id="577" name="Shape 577"/>
          <p:cNvSpPr/>
          <p:nvPr>
            <p:ph type="title" idx="4294967295"/>
          </p:nvPr>
        </p:nvSpPr>
        <p:spPr>
          <a:xfrm>
            <a:off x="27093" y="-1"/>
            <a:ext cx="7010401"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43.9</a:t>
            </a:r>
          </a:p>
        </p:txBody>
      </p:sp>
      <p:sp>
        <p:nvSpPr>
          <p:cNvPr id="578" name="Shape 578"/>
          <p:cNvSpPr/>
          <p:nvPr/>
        </p:nvSpPr>
        <p:spPr>
          <a:xfrm>
            <a:off x="4246879" y="5949244"/>
            <a:ext cx="1192102" cy="1478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100">
                <a:solidFill>
                  <a:srgbClr val="B25C42"/>
                </a:solidFill>
                <a:latin typeface="Arial"/>
                <a:ea typeface="Arial"/>
                <a:cs typeface="Arial"/>
                <a:sym typeface="Arial"/>
              </a:defRPr>
            </a:lvl1pPr>
          </a:lstStyle>
          <a:p>
            <a:pPr/>
            <a:r>
              <a:t>Lumen of hindgut</a:t>
            </a:r>
          </a:p>
        </p:txBody>
      </p:sp>
      <p:sp>
        <p:nvSpPr>
          <p:cNvPr id="579" name="Shape 579"/>
          <p:cNvSpPr/>
          <p:nvPr/>
        </p:nvSpPr>
        <p:spPr>
          <a:xfrm>
            <a:off x="5321582" y="647982"/>
            <a:ext cx="470409" cy="14783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100">
                <a:latin typeface="Arial"/>
                <a:ea typeface="Arial"/>
                <a:cs typeface="Arial"/>
                <a:sym typeface="Arial"/>
              </a:defRPr>
            </a:lvl1pPr>
          </a:lstStyle>
          <a:p>
            <a:pPr/>
            <a:r>
              <a:t>Midgut</a:t>
            </a:r>
          </a:p>
        </p:txBody>
      </p:sp>
      <p:sp>
        <p:nvSpPr>
          <p:cNvPr id="580" name="Shape 580"/>
          <p:cNvSpPr/>
          <p:nvPr/>
        </p:nvSpPr>
        <p:spPr>
          <a:xfrm>
            <a:off x="6080195" y="634435"/>
            <a:ext cx="742238" cy="29283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100">
                <a:latin typeface="Arial"/>
                <a:ea typeface="Arial"/>
                <a:cs typeface="Arial"/>
                <a:sym typeface="Arial"/>
              </a:defRPr>
            </a:pPr>
            <a:r>
              <a:t>Malpighian</a:t>
            </a:r>
            <a:br/>
            <a:r>
              <a:t>tubules</a:t>
            </a:r>
          </a:p>
        </p:txBody>
      </p:sp>
      <p:sp>
        <p:nvSpPr>
          <p:cNvPr id="581" name="Shape 581"/>
          <p:cNvSpPr/>
          <p:nvPr/>
        </p:nvSpPr>
        <p:spPr>
          <a:xfrm>
            <a:off x="7789333" y="645724"/>
            <a:ext cx="540259" cy="1478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100">
                <a:latin typeface="Arial"/>
                <a:ea typeface="Arial"/>
                <a:cs typeface="Arial"/>
                <a:sym typeface="Arial"/>
              </a:defRPr>
            </a:lvl1pPr>
          </a:lstStyle>
          <a:p>
            <a:pPr/>
            <a:r>
              <a:t>Hindgut</a:t>
            </a:r>
          </a:p>
        </p:txBody>
      </p:sp>
      <p:sp>
        <p:nvSpPr>
          <p:cNvPr id="582" name="Shape 582"/>
          <p:cNvSpPr/>
          <p:nvPr/>
        </p:nvSpPr>
        <p:spPr>
          <a:xfrm>
            <a:off x="4226559" y="3151857"/>
            <a:ext cx="843193" cy="3714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100">
                <a:latin typeface="Arial Black"/>
                <a:ea typeface="Arial Black"/>
                <a:cs typeface="Arial Black"/>
                <a:sym typeface="Arial Black"/>
              </a:defRPr>
            </a:pPr>
            <a:r>
              <a:t>Malpighian</a:t>
            </a:r>
            <a:br/>
            <a:r>
              <a:t>tubules</a:t>
            </a:r>
          </a:p>
        </p:txBody>
      </p:sp>
      <p:sp>
        <p:nvSpPr>
          <p:cNvPr id="583" name="Shape 583"/>
          <p:cNvSpPr/>
          <p:nvPr/>
        </p:nvSpPr>
        <p:spPr>
          <a:xfrm>
            <a:off x="6283395" y="2912533"/>
            <a:ext cx="1184735" cy="1478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100">
                <a:latin typeface="Arial"/>
                <a:ea typeface="Arial"/>
                <a:cs typeface="Arial"/>
                <a:sym typeface="Arial"/>
              </a:defRPr>
            </a:lvl1pPr>
          </a:lstStyle>
          <a:p>
            <a:pPr/>
            <a:r>
              <a:t>From hemolymph</a:t>
            </a:r>
          </a:p>
        </p:txBody>
      </p:sp>
      <p:sp>
        <p:nvSpPr>
          <p:cNvPr id="584" name="Shape 584"/>
          <p:cNvSpPr/>
          <p:nvPr/>
        </p:nvSpPr>
        <p:spPr>
          <a:xfrm>
            <a:off x="5777653" y="3237653"/>
            <a:ext cx="835348" cy="29283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100">
                <a:latin typeface="Arial"/>
                <a:ea typeface="Arial"/>
                <a:cs typeface="Arial"/>
                <a:sym typeface="Arial"/>
              </a:defRPr>
            </a:pPr>
            <a:r>
              <a:t>Nitrogenous</a:t>
            </a:r>
            <a:br/>
            <a:r>
              <a:t>waste</a:t>
            </a:r>
          </a:p>
        </p:txBody>
      </p:sp>
      <p:sp>
        <p:nvSpPr>
          <p:cNvPr id="585" name="Shape 585"/>
          <p:cNvSpPr/>
          <p:nvPr/>
        </p:nvSpPr>
        <p:spPr>
          <a:xfrm>
            <a:off x="6705600" y="3237653"/>
            <a:ext cx="804720" cy="1478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100">
                <a:latin typeface="Arial"/>
                <a:ea typeface="Arial"/>
                <a:cs typeface="Arial"/>
                <a:sym typeface="Arial"/>
              </a:defRPr>
            </a:lvl1pPr>
          </a:lstStyle>
          <a:p>
            <a:pPr/>
            <a:r>
              <a:t>Electrolytes</a:t>
            </a:r>
          </a:p>
        </p:txBody>
      </p:sp>
      <p:sp>
        <p:nvSpPr>
          <p:cNvPr id="586" name="Shape 586"/>
          <p:cNvSpPr/>
          <p:nvPr/>
        </p:nvSpPr>
        <p:spPr>
          <a:xfrm>
            <a:off x="7620000" y="3235395"/>
            <a:ext cx="395648" cy="1478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100">
                <a:latin typeface="Arial"/>
                <a:ea typeface="Arial"/>
                <a:cs typeface="Arial"/>
                <a:sym typeface="Arial"/>
              </a:defRPr>
            </a:lvl1pPr>
          </a:lstStyle>
          <a:p>
            <a:pPr/>
            <a:r>
              <a:t>Water</a:t>
            </a:r>
          </a:p>
        </p:txBody>
      </p:sp>
      <p:sp>
        <p:nvSpPr>
          <p:cNvPr id="587" name="Shape 587"/>
          <p:cNvSpPr/>
          <p:nvPr/>
        </p:nvSpPr>
        <p:spPr>
          <a:xfrm>
            <a:off x="4393635" y="3682435"/>
            <a:ext cx="626003" cy="1478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100">
                <a:latin typeface="Arial"/>
                <a:ea typeface="Arial"/>
                <a:cs typeface="Arial"/>
                <a:sym typeface="Arial"/>
              </a:defRPr>
            </a:lvl1pPr>
          </a:lstStyle>
          <a:p>
            <a:pPr/>
            <a:r>
              <a:t>Pre-urine</a:t>
            </a:r>
          </a:p>
        </p:txBody>
      </p:sp>
      <p:sp>
        <p:nvSpPr>
          <p:cNvPr id="588" name="Shape 588"/>
          <p:cNvSpPr/>
          <p:nvPr/>
        </p:nvSpPr>
        <p:spPr>
          <a:xfrm>
            <a:off x="6813973" y="3720817"/>
            <a:ext cx="626003" cy="1478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100">
                <a:latin typeface="Arial"/>
                <a:ea typeface="Arial"/>
                <a:cs typeface="Arial"/>
                <a:sym typeface="Arial"/>
              </a:defRPr>
            </a:lvl1pPr>
          </a:lstStyle>
          <a:p>
            <a:pPr/>
            <a:r>
              <a:t>Pre-urine</a:t>
            </a:r>
          </a:p>
        </p:txBody>
      </p:sp>
      <p:sp>
        <p:nvSpPr>
          <p:cNvPr id="589" name="Shape 589"/>
          <p:cNvSpPr/>
          <p:nvPr/>
        </p:nvSpPr>
        <p:spPr>
          <a:xfrm>
            <a:off x="4371057" y="4429759"/>
            <a:ext cx="944012" cy="1478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100">
                <a:latin typeface="Arial"/>
                <a:ea typeface="Arial"/>
                <a:cs typeface="Arial"/>
                <a:sym typeface="Arial"/>
              </a:defRPr>
            </a:lvl1pPr>
          </a:lstStyle>
          <a:p>
            <a:pPr/>
            <a:r>
              <a:t>Digested food</a:t>
            </a:r>
          </a:p>
        </p:txBody>
      </p:sp>
      <p:sp>
        <p:nvSpPr>
          <p:cNvPr id="590" name="Shape 590"/>
          <p:cNvSpPr/>
          <p:nvPr/>
        </p:nvSpPr>
        <p:spPr>
          <a:xfrm>
            <a:off x="7875128" y="4355253"/>
            <a:ext cx="719046" cy="29283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100">
                <a:latin typeface="Arial"/>
                <a:ea typeface="Arial"/>
                <a:cs typeface="Arial"/>
                <a:sym typeface="Arial"/>
              </a:defRPr>
            </a:pPr>
            <a:r>
              <a:t>Final urine</a:t>
            </a:r>
            <a:br/>
            <a:r>
              <a:t>and feces</a:t>
            </a:r>
          </a:p>
        </p:txBody>
      </p:sp>
      <p:sp>
        <p:nvSpPr>
          <p:cNvPr id="591" name="Shape 591"/>
          <p:cNvSpPr/>
          <p:nvPr/>
        </p:nvSpPr>
        <p:spPr>
          <a:xfrm>
            <a:off x="4224302" y="4863253"/>
            <a:ext cx="532619" cy="1905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sz="1100">
                <a:latin typeface="Arial Black"/>
                <a:ea typeface="Arial Black"/>
                <a:cs typeface="Arial Black"/>
                <a:sym typeface="Arial Black"/>
              </a:defRPr>
            </a:lvl1pPr>
          </a:lstStyle>
          <a:p>
            <a:pPr/>
            <a:r>
              <a:t>Midgut</a:t>
            </a:r>
          </a:p>
        </p:txBody>
      </p:sp>
      <p:sp>
        <p:nvSpPr>
          <p:cNvPr id="592" name="Shape 592"/>
          <p:cNvSpPr/>
          <p:nvPr/>
        </p:nvSpPr>
        <p:spPr>
          <a:xfrm>
            <a:off x="7994791" y="4885831"/>
            <a:ext cx="610314" cy="1905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sz="1100">
                <a:latin typeface="Arial Black"/>
                <a:ea typeface="Arial Black"/>
                <a:cs typeface="Arial Black"/>
                <a:sym typeface="Arial Black"/>
              </a:defRPr>
            </a:lvl1pPr>
          </a:lstStyle>
          <a:p>
            <a:pPr/>
            <a:r>
              <a:t>Hindgut</a:t>
            </a:r>
          </a:p>
        </p:txBody>
      </p:sp>
      <p:sp>
        <p:nvSpPr>
          <p:cNvPr id="593" name="Shape 593"/>
          <p:cNvSpPr/>
          <p:nvPr/>
        </p:nvSpPr>
        <p:spPr>
          <a:xfrm>
            <a:off x="4201724" y="6188568"/>
            <a:ext cx="822388" cy="3714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100">
                <a:latin typeface="Arial Black"/>
                <a:ea typeface="Arial Black"/>
                <a:cs typeface="Arial Black"/>
                <a:sym typeface="Arial Black"/>
              </a:defRPr>
            </a:pPr>
            <a:r>
              <a:t>Apical</a:t>
            </a:r>
            <a:br/>
            <a:r>
              <a:t>membrane</a:t>
            </a:r>
          </a:p>
        </p:txBody>
      </p:sp>
      <p:sp>
        <p:nvSpPr>
          <p:cNvPr id="594" name="Shape 594"/>
          <p:cNvSpPr/>
          <p:nvPr/>
        </p:nvSpPr>
        <p:spPr>
          <a:xfrm>
            <a:off x="5727982" y="6007946"/>
            <a:ext cx="920955" cy="30437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100">
                <a:latin typeface="Arial"/>
                <a:ea typeface="Arial"/>
                <a:cs typeface="Arial"/>
                <a:sym typeface="Arial"/>
              </a:defRPr>
            </a:pPr>
            <a:r>
              <a:t>H</a:t>
            </a:r>
            <a:r>
              <a:rPr b="0" baseline="30545">
                <a:latin typeface="Symbol"/>
                <a:ea typeface="Symbol"/>
                <a:cs typeface="Symbol"/>
                <a:sym typeface="Symbol"/>
              </a:rPr>
              <a:t>+</a:t>
            </a:r>
            <a:r>
              <a:t>/Cl</a:t>
            </a:r>
            <a:r>
              <a:rPr b="0" baseline="30545">
                <a:latin typeface="Symbol"/>
                <a:ea typeface="Symbol"/>
                <a:cs typeface="Symbol"/>
                <a:sym typeface="Symbol"/>
              </a:rPr>
              <a:t>−</a:t>
            </a:r>
            <a:br>
              <a:rPr b="0" baseline="30545">
                <a:latin typeface="Symbol"/>
                <a:ea typeface="Symbol"/>
                <a:cs typeface="Symbol"/>
                <a:sym typeface="Symbol"/>
              </a:rPr>
            </a:br>
            <a:r>
              <a:t>cotransporter</a:t>
            </a:r>
          </a:p>
        </p:txBody>
      </p:sp>
      <p:sp>
        <p:nvSpPr>
          <p:cNvPr id="595" name="Shape 595"/>
          <p:cNvSpPr/>
          <p:nvPr/>
        </p:nvSpPr>
        <p:spPr>
          <a:xfrm>
            <a:off x="6911058" y="6019235"/>
            <a:ext cx="540600" cy="29283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100">
                <a:latin typeface="Arial"/>
                <a:ea typeface="Arial"/>
                <a:cs typeface="Arial"/>
                <a:sym typeface="Arial"/>
              </a:defRPr>
            </a:pPr>
            <a:r>
              <a:t>Sodium</a:t>
            </a:r>
            <a:br/>
            <a:r>
              <a:t>channel</a:t>
            </a:r>
          </a:p>
        </p:txBody>
      </p:sp>
      <p:sp>
        <p:nvSpPr>
          <p:cNvPr id="596" name="Shape 596"/>
          <p:cNvSpPr/>
          <p:nvPr/>
        </p:nvSpPr>
        <p:spPr>
          <a:xfrm>
            <a:off x="7886417" y="6019235"/>
            <a:ext cx="719182" cy="29283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100">
                <a:latin typeface="Arial"/>
                <a:ea typeface="Arial"/>
                <a:cs typeface="Arial"/>
                <a:sym typeface="Arial"/>
              </a:defRPr>
            </a:pPr>
            <a:r>
              <a:t>Potassium</a:t>
            </a:r>
            <a:br/>
            <a:r>
              <a:t>channel</a:t>
            </a:r>
          </a:p>
        </p:txBody>
      </p:sp>
      <p:sp>
        <p:nvSpPr>
          <p:cNvPr id="597" name="Shape 597"/>
          <p:cNvSpPr/>
          <p:nvPr/>
        </p:nvSpPr>
        <p:spPr>
          <a:xfrm>
            <a:off x="4176888" y="8584071"/>
            <a:ext cx="889646" cy="37147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100">
                <a:latin typeface="Arial Black"/>
                <a:ea typeface="Arial Black"/>
                <a:cs typeface="Arial Black"/>
                <a:sym typeface="Arial Black"/>
              </a:defRPr>
            </a:pPr>
            <a:r>
              <a:t>Basolateral</a:t>
            </a:r>
            <a:br/>
            <a:r>
              <a:t>membrane</a:t>
            </a:r>
          </a:p>
        </p:txBody>
      </p:sp>
      <p:sp>
        <p:nvSpPr>
          <p:cNvPr id="598" name="Shape 598"/>
          <p:cNvSpPr/>
          <p:nvPr/>
        </p:nvSpPr>
        <p:spPr>
          <a:xfrm>
            <a:off x="5104835" y="8873066"/>
            <a:ext cx="711133" cy="1478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100">
                <a:latin typeface="Arial"/>
                <a:ea typeface="Arial"/>
                <a:cs typeface="Arial"/>
                <a:sym typeface="Arial"/>
              </a:defRPr>
            </a:lvl1pPr>
          </a:lstStyle>
          <a:p>
            <a:pPr/>
            <a:r>
              <a:t>Aquaporin</a:t>
            </a:r>
          </a:p>
        </p:txBody>
      </p:sp>
      <p:sp>
        <p:nvSpPr>
          <p:cNvPr id="599" name="Shape 599"/>
          <p:cNvSpPr/>
          <p:nvPr/>
        </p:nvSpPr>
        <p:spPr>
          <a:xfrm>
            <a:off x="6032782" y="8870808"/>
            <a:ext cx="579277" cy="29284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100">
                <a:latin typeface="Arial"/>
                <a:ea typeface="Arial"/>
                <a:cs typeface="Arial"/>
                <a:sym typeface="Arial"/>
              </a:defRPr>
            </a:pPr>
            <a:r>
              <a:t>Chloride</a:t>
            </a:r>
            <a:br/>
            <a:r>
              <a:t>channel</a:t>
            </a:r>
          </a:p>
        </p:txBody>
      </p:sp>
      <p:sp>
        <p:nvSpPr>
          <p:cNvPr id="600" name="Shape 600"/>
          <p:cNvSpPr/>
          <p:nvPr/>
        </p:nvSpPr>
        <p:spPr>
          <a:xfrm>
            <a:off x="7091680" y="8861777"/>
            <a:ext cx="514816" cy="30437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100">
                <a:latin typeface="Arial"/>
                <a:ea typeface="Arial"/>
                <a:cs typeface="Arial"/>
                <a:sym typeface="Arial"/>
              </a:defRPr>
            </a:pPr>
            <a:r>
              <a:t>Na</a:t>
            </a:r>
            <a:r>
              <a:rPr b="0" baseline="30545">
                <a:latin typeface="Symbol"/>
                <a:ea typeface="Symbol"/>
                <a:cs typeface="Symbol"/>
                <a:sym typeface="Symbol"/>
              </a:rPr>
              <a:t>+</a:t>
            </a:r>
            <a:r>
              <a:t>/K</a:t>
            </a:r>
            <a:r>
              <a:rPr b="0" baseline="30545">
                <a:latin typeface="Symbol"/>
                <a:ea typeface="Symbol"/>
                <a:cs typeface="Symbol"/>
                <a:sym typeface="Symbol"/>
              </a:rPr>
              <a:t>+</a:t>
            </a:r>
            <a:r>
              <a:t>-</a:t>
            </a:r>
            <a:br/>
            <a:r>
              <a:t>ATPase</a:t>
            </a:r>
          </a:p>
        </p:txBody>
      </p:sp>
      <p:sp>
        <p:nvSpPr>
          <p:cNvPr id="601" name="Shape 601"/>
          <p:cNvSpPr/>
          <p:nvPr/>
        </p:nvSpPr>
        <p:spPr>
          <a:xfrm>
            <a:off x="4262684" y="9078524"/>
            <a:ext cx="812224" cy="1478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100">
                <a:solidFill>
                  <a:srgbClr val="808080"/>
                </a:solidFill>
                <a:latin typeface="Arial"/>
                <a:ea typeface="Arial"/>
                <a:cs typeface="Arial"/>
                <a:sym typeface="Arial"/>
              </a:defRPr>
            </a:lvl1pPr>
          </a:lstStyle>
          <a:p>
            <a:pPr/>
            <a:r>
              <a:t>Hemolymph</a:t>
            </a:r>
          </a:p>
        </p:txBody>
      </p:sp>
      <p:sp>
        <p:nvSpPr>
          <p:cNvPr id="602" name="Shape 602"/>
          <p:cNvSpPr/>
          <p:nvPr/>
        </p:nvSpPr>
        <p:spPr>
          <a:xfrm>
            <a:off x="4165600" y="248355"/>
            <a:ext cx="4018037"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200">
                <a:latin typeface="Arial Black"/>
                <a:ea typeface="Arial Black"/>
                <a:cs typeface="Arial Black"/>
                <a:sym typeface="Arial Black"/>
              </a:defRPr>
            </a:pPr>
            <a:r>
              <a:t>(a)</a:t>
            </a:r>
            <a:r>
              <a:rPr b="1">
                <a:latin typeface="Arial"/>
                <a:ea typeface="Arial"/>
                <a:cs typeface="Arial"/>
                <a:sym typeface="Arial"/>
              </a:rPr>
              <a:t> Malpighian tubules produce an isosmotic pre-urine.</a:t>
            </a:r>
          </a:p>
        </p:txBody>
      </p:sp>
      <p:sp>
        <p:nvSpPr>
          <p:cNvPr id="603" name="Shape 603"/>
          <p:cNvSpPr/>
          <p:nvPr/>
        </p:nvSpPr>
        <p:spPr>
          <a:xfrm>
            <a:off x="4154311" y="5402862"/>
            <a:ext cx="4416599" cy="38290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200">
                <a:latin typeface="Arial Black"/>
                <a:ea typeface="Arial Black"/>
                <a:cs typeface="Arial Black"/>
                <a:sym typeface="Arial Black"/>
              </a:defRPr>
            </a:pPr>
            <a:r>
              <a:t>(b)</a:t>
            </a:r>
            <a:r>
              <a:rPr b="1">
                <a:latin typeface="Arial"/>
                <a:ea typeface="Arial"/>
                <a:cs typeface="Arial"/>
                <a:sym typeface="Arial"/>
              </a:rPr>
              <a:t> Under osmotic stress, the hindgut reabsorbs electrolytes</a:t>
            </a:r>
            <a:br>
              <a:rPr b="1">
                <a:latin typeface="Arial"/>
                <a:ea typeface="Arial"/>
                <a:cs typeface="Arial"/>
                <a:sym typeface="Arial"/>
              </a:rPr>
            </a:br>
            <a:r>
              <a:rPr b="1">
                <a:latin typeface="Arial"/>
                <a:ea typeface="Arial"/>
                <a:cs typeface="Arial"/>
                <a:sym typeface="Arial"/>
              </a:rPr>
              <a:t>and water to form a hyperosmotic urine.</a:t>
            </a:r>
          </a:p>
        </p:txBody>
      </p:sp>
      <p:sp>
        <p:nvSpPr>
          <p:cNvPr id="604" name="Shape 604"/>
          <p:cNvSpPr/>
          <p:nvPr/>
        </p:nvSpPr>
        <p:spPr>
          <a:xfrm flipH="1">
            <a:off x="4635217" y="8152835"/>
            <a:ext cx="277708" cy="456072"/>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05" name="Shape 605"/>
          <p:cNvSpPr/>
          <p:nvPr/>
        </p:nvSpPr>
        <p:spPr>
          <a:xfrm>
            <a:off x="5238044" y="8188959"/>
            <a:ext cx="180623" cy="697655"/>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06" name="Shape 606"/>
          <p:cNvSpPr/>
          <p:nvPr/>
        </p:nvSpPr>
        <p:spPr>
          <a:xfrm>
            <a:off x="5682826" y="8308622"/>
            <a:ext cx="338668" cy="661530"/>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07" name="Shape 607"/>
          <p:cNvSpPr/>
          <p:nvPr/>
        </p:nvSpPr>
        <p:spPr>
          <a:xfrm>
            <a:off x="6816231" y="8308621"/>
            <a:ext cx="239325" cy="650242"/>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08" name="Shape 608"/>
          <p:cNvSpPr/>
          <p:nvPr/>
        </p:nvSpPr>
        <p:spPr>
          <a:xfrm flipH="1">
            <a:off x="7791591" y="6333066"/>
            <a:ext cx="130952" cy="230295"/>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09" name="Shape 609"/>
          <p:cNvSpPr/>
          <p:nvPr/>
        </p:nvSpPr>
        <p:spPr>
          <a:xfrm flipH="1">
            <a:off x="6863644" y="6346613"/>
            <a:ext cx="133210" cy="26416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10" name="Shape 610"/>
          <p:cNvSpPr/>
          <p:nvPr/>
        </p:nvSpPr>
        <p:spPr>
          <a:xfrm flipV="1">
            <a:off x="5840870" y="6333066"/>
            <a:ext cx="144499" cy="266419"/>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11" name="Shape 611"/>
          <p:cNvSpPr/>
          <p:nvPr/>
        </p:nvSpPr>
        <p:spPr>
          <a:xfrm>
            <a:off x="4540391" y="6513689"/>
            <a:ext cx="130952" cy="216747"/>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12" name="Shape 612"/>
          <p:cNvSpPr/>
          <p:nvPr/>
        </p:nvSpPr>
        <p:spPr>
          <a:xfrm flipH="1">
            <a:off x="7055555" y="806026"/>
            <a:ext cx="794738" cy="736037"/>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13" name="Shape 613"/>
          <p:cNvSpPr/>
          <p:nvPr/>
        </p:nvSpPr>
        <p:spPr>
          <a:xfrm>
            <a:off x="6405315" y="939235"/>
            <a:ext cx="252872" cy="530579"/>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14" name="Shape 614"/>
          <p:cNvSpPr/>
          <p:nvPr/>
        </p:nvSpPr>
        <p:spPr>
          <a:xfrm>
            <a:off x="5635413" y="830862"/>
            <a:ext cx="747326" cy="697654"/>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15" name="Shape 615"/>
          <p:cNvSpPr/>
          <p:nvPr/>
        </p:nvSpPr>
        <p:spPr>
          <a:xfrm rot="16200000">
            <a:off x="6819617" y="1978942"/>
            <a:ext cx="144499" cy="23232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965" y="0"/>
                  <a:pt x="10800" y="197"/>
                  <a:pt x="10800" y="440"/>
                </a:cubicBezTo>
                <a:lnTo>
                  <a:pt x="10800" y="10360"/>
                </a:lnTo>
                <a:cubicBezTo>
                  <a:pt x="10800" y="10603"/>
                  <a:pt x="15635" y="10800"/>
                  <a:pt x="21600" y="10800"/>
                </a:cubicBezTo>
                <a:cubicBezTo>
                  <a:pt x="15635" y="10800"/>
                  <a:pt x="10800" y="10997"/>
                  <a:pt x="10800" y="11240"/>
                </a:cubicBezTo>
                <a:lnTo>
                  <a:pt x="10800" y="21160"/>
                </a:lnTo>
                <a:cubicBezTo>
                  <a:pt x="10800" y="21403"/>
                  <a:pt x="5965" y="21600"/>
                  <a:pt x="0" y="21600"/>
                </a:cubicBezTo>
              </a:path>
            </a:pathLst>
          </a:custGeom>
          <a:ln w="25400">
            <a:solidFill>
              <a:srgbClr val="000000"/>
            </a:solidFill>
          </a:ln>
        </p:spPr>
        <p:txBody>
          <a:bodyPr lIns="65023" tIns="65023" rIns="65023" bIns="65023" anchor="ctr"/>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74.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619" name="Shape 619"/>
          <p:cNvSpPr/>
          <p:nvPr>
            <p:ph type="title" idx="4294967295"/>
          </p:nvPr>
        </p:nvSpPr>
        <p:spPr>
          <a:xfrm>
            <a:off x="79022" y="277706"/>
            <a:ext cx="12661618" cy="1169530"/>
          </a:xfrm>
          <a:prstGeom prst="rect">
            <a:avLst/>
          </a:prstGeom>
        </p:spPr>
        <p:txBody>
          <a:bodyPr lIns="0" tIns="0" rIns="0" bIns="0" anchor="t"/>
          <a:lstStyle>
            <a:lvl1pPr marL="628384" indent="-628384" algn="l" defTabSz="1274470">
              <a:lnSpc>
                <a:spcPct val="90000"/>
              </a:lnSpc>
              <a:defRPr b="1" sz="4312">
                <a:solidFill>
                  <a:srgbClr val="9D002D"/>
                </a:solidFill>
                <a:latin typeface="Times New Roman"/>
                <a:ea typeface="Times New Roman"/>
                <a:cs typeface="Times New Roman"/>
                <a:sym typeface="Times New Roman"/>
              </a:defRPr>
            </a:lvl1pPr>
          </a:lstStyle>
          <a:p>
            <a:pPr/>
            <a:r>
              <a:t>An Overview of Water Regulation and Electrolyte Balance</a:t>
            </a:r>
          </a:p>
        </p:txBody>
      </p:sp>
      <p:sp>
        <p:nvSpPr>
          <p:cNvPr id="620" name="Shape 620"/>
          <p:cNvSpPr/>
          <p:nvPr>
            <p:ph type="body" idx="4294967295"/>
          </p:nvPr>
        </p:nvSpPr>
        <p:spPr>
          <a:xfrm>
            <a:off x="205457" y="2181013"/>
            <a:ext cx="12438100" cy="7355841"/>
          </a:xfrm>
          <a:prstGeom prst="rect">
            <a:avLst/>
          </a:prstGeom>
        </p:spPr>
        <p:txBody>
          <a:bodyPr lIns="0" tIns="0" rIns="0" bIns="0" anchor="t"/>
          <a:lstStyle/>
          <a:p>
            <a:pPr marL="393229" indent="-393229" defTabSz="1300480">
              <a:spcBef>
                <a:spcPts val="900"/>
              </a:spcBef>
              <a:buClr>
                <a:srgbClr val="9D002D"/>
              </a:buClr>
              <a:buSzPct val="100000"/>
              <a:buFont typeface="Wingdings"/>
              <a:buChar char="▪"/>
              <a:defRPr sz="3800">
                <a:latin typeface="Arial"/>
                <a:ea typeface="Arial"/>
                <a:cs typeface="Arial"/>
                <a:sym typeface="Arial"/>
              </a:defRPr>
            </a:pPr>
            <a:r>
              <a:t>Several general principles have emerged from insect studies:</a:t>
            </a:r>
          </a:p>
          <a:p>
            <a:pPr lvl="1" marL="824483" indent="-379983" defTabSz="1300480">
              <a:spcBef>
                <a:spcPts val="800"/>
              </a:spcBef>
              <a:buClr>
                <a:srgbClr val="9D002D"/>
              </a:buClr>
              <a:buSzPct val="100000"/>
              <a:buChar char="–"/>
              <a:defRPr sz="3400">
                <a:latin typeface="Arial"/>
                <a:ea typeface="Arial"/>
                <a:cs typeface="Arial"/>
                <a:sym typeface="Arial"/>
              </a:defRPr>
            </a:pPr>
            <a:r>
              <a:t>Water is not pumped directly—it moves only by osmosis via osmotic gradients set up by active transport of ions</a:t>
            </a:r>
          </a:p>
          <a:p>
            <a:pPr lvl="1" marL="824483" indent="-379983" defTabSz="1300480">
              <a:spcBef>
                <a:spcPts val="800"/>
              </a:spcBef>
              <a:buClr>
                <a:srgbClr val="9D002D"/>
              </a:buClr>
              <a:buSzPct val="100000"/>
              <a:buChar char="–"/>
              <a:defRPr sz="3400">
                <a:latin typeface="Arial"/>
                <a:ea typeface="Arial"/>
                <a:cs typeface="Arial"/>
                <a:sym typeface="Arial"/>
              </a:defRPr>
            </a:pPr>
            <a:r>
              <a:t>The formation of the filtrate is not particularly selective</a:t>
            </a:r>
          </a:p>
          <a:p>
            <a:pPr lvl="1" marL="824483" indent="-379983" defTabSz="1300480">
              <a:spcBef>
                <a:spcPts val="800"/>
              </a:spcBef>
              <a:buClr>
                <a:srgbClr val="9D002D"/>
              </a:buClr>
              <a:buSzPct val="100000"/>
              <a:buChar char="–"/>
              <a:defRPr sz="3400">
                <a:latin typeface="Arial"/>
                <a:ea typeface="Arial"/>
                <a:cs typeface="Arial"/>
                <a:sym typeface="Arial"/>
              </a:defRPr>
            </a:pPr>
            <a:r>
              <a:t>Unlike filtrate formation, reabsorption is highly selective for certain molecules and ions</a:t>
            </a:r>
            <a:endParaRPr sz="3600"/>
          </a:p>
          <a:p>
            <a:pPr lvl="2" marL="1325769" indent="-424069" defTabSz="1300480">
              <a:spcBef>
                <a:spcPts val="700"/>
              </a:spcBef>
              <a:buClr>
                <a:srgbClr val="9D002D"/>
              </a:buClr>
              <a:buSzPct val="100000"/>
              <a:buChar char="–"/>
              <a:defRPr sz="3200">
                <a:latin typeface="Arial"/>
                <a:ea typeface="Arial"/>
                <a:cs typeface="Arial"/>
                <a:sym typeface="Arial"/>
              </a:defRPr>
            </a:pPr>
            <a:r>
              <a:t>Any remaining waste products are then eliminated with the feces</a:t>
            </a:r>
            <a:endParaRPr sz="1200"/>
          </a:p>
          <a:p>
            <a:pPr lvl="1" marL="824483" indent="-379983" defTabSz="1300480">
              <a:spcBef>
                <a:spcPts val="800"/>
              </a:spcBef>
              <a:buClr>
                <a:srgbClr val="9D002D"/>
              </a:buClr>
              <a:buSzPct val="100000"/>
              <a:buChar char="–"/>
              <a:defRPr sz="3400">
                <a:latin typeface="Arial"/>
                <a:ea typeface="Arial"/>
                <a:cs typeface="Arial"/>
                <a:sym typeface="Arial"/>
              </a:defRPr>
            </a:pPr>
            <a:r>
              <a:t>In contrast to filtrate formation, reabsorption is also tightly regulated in response to osmotic stress</a:t>
            </a:r>
          </a:p>
        </p:txBody>
      </p:sp>
      <p:sp>
        <p:nvSpPr>
          <p:cNvPr id="621" name="Shape 621"/>
          <p:cNvSpPr/>
          <p:nvPr/>
        </p:nvSpPr>
        <p:spPr>
          <a:xfrm>
            <a:off x="216746" y="1806222"/>
            <a:ext cx="12553245" cy="6774"/>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7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23" name="Shape 623"/>
          <p:cNvSpPr/>
          <p:nvPr>
            <p:ph type="title" idx="4294967295"/>
          </p:nvPr>
        </p:nvSpPr>
        <p:spPr>
          <a:xfrm>
            <a:off x="97084" y="277706"/>
            <a:ext cx="12480996" cy="1169530"/>
          </a:xfrm>
          <a:prstGeom prst="rect">
            <a:avLst/>
          </a:prstGeom>
        </p:spPr>
        <p:txBody>
          <a:bodyPr lIns="0" tIns="0" rIns="0" bIns="0" anchor="t"/>
          <a:lstStyle>
            <a:lvl1pPr marL="628384" indent="-628384" algn="l" defTabSz="1274470">
              <a:lnSpc>
                <a:spcPct val="90000"/>
              </a:lnSpc>
              <a:defRPr b="1" sz="4312">
                <a:solidFill>
                  <a:srgbClr val="9D002D"/>
                </a:solidFill>
                <a:latin typeface="Times New Roman"/>
                <a:ea typeface="Times New Roman"/>
                <a:cs typeface="Times New Roman"/>
                <a:sym typeface="Times New Roman"/>
              </a:defRPr>
            </a:lvl1pPr>
          </a:lstStyle>
          <a:p>
            <a:pPr/>
            <a:r>
              <a:t>Water and Electrolyte Balance in Terrestrial Vertebrates</a:t>
            </a:r>
          </a:p>
        </p:txBody>
      </p:sp>
      <p:sp>
        <p:nvSpPr>
          <p:cNvPr id="624" name="Shape 624"/>
          <p:cNvSpPr/>
          <p:nvPr>
            <p:ph type="body" idx="4294967295"/>
          </p:nvPr>
        </p:nvSpPr>
        <p:spPr>
          <a:xfrm>
            <a:off x="221262" y="2158435"/>
            <a:ext cx="12535183"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Terrestrial vertebrates must carefully regulate the osmolarity of their tissues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To replace the water they lose, most terrestrial vertebrates drink</a:t>
            </a:r>
          </a:p>
          <a:p>
            <a:pPr lvl="1" marL="831361" indent="-386861" defTabSz="1300480">
              <a:spcBef>
                <a:spcPts val="800"/>
              </a:spcBef>
              <a:buClr>
                <a:srgbClr val="9D002D"/>
              </a:buClr>
              <a:buSzPct val="100000"/>
              <a:buChar char="–"/>
              <a:defRPr>
                <a:latin typeface="Arial"/>
                <a:ea typeface="Arial"/>
                <a:cs typeface="Arial"/>
                <a:sym typeface="Arial"/>
              </a:defRPr>
            </a:pPr>
            <a:r>
              <a:t>They also ingest electrolytes in food</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In land-dwelling vertebrates, osmoregulation occurs primarily through events that take place in the </a:t>
            </a:r>
            <a:r>
              <a:rPr b="1"/>
              <a:t>kidney</a:t>
            </a:r>
            <a:endParaRPr b="1"/>
          </a:p>
          <a:p>
            <a:pPr lvl="1" marL="831361" indent="-386861" defTabSz="1300480">
              <a:spcBef>
                <a:spcPts val="800"/>
              </a:spcBef>
              <a:buClr>
                <a:srgbClr val="9D002D"/>
              </a:buClr>
              <a:buSzPct val="100000"/>
              <a:buChar char="–"/>
              <a:defRPr>
                <a:latin typeface="Arial"/>
                <a:ea typeface="Arial"/>
                <a:cs typeface="Arial"/>
                <a:sym typeface="Arial"/>
              </a:defRPr>
            </a:pPr>
            <a:r>
              <a:t>The kidney is responsible for water and electrolyte balance as well as the excretion of nitrogenous wastes</a:t>
            </a:r>
          </a:p>
        </p:txBody>
      </p:sp>
      <p:sp>
        <p:nvSpPr>
          <p:cNvPr id="625" name="Shape 625"/>
          <p:cNvSpPr/>
          <p:nvPr/>
        </p:nvSpPr>
        <p:spPr>
          <a:xfrm>
            <a:off x="216746" y="1806222"/>
            <a:ext cx="12553245" cy="6774"/>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7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27" name="Shape 627"/>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Structure of the Mammalian Kidney</a:t>
            </a:r>
          </a:p>
        </p:txBody>
      </p:sp>
      <p:sp>
        <p:nvSpPr>
          <p:cNvPr id="628" name="Shape 628"/>
          <p:cNvSpPr/>
          <p:nvPr>
            <p:ph type="body" idx="4294967295"/>
          </p:nvPr>
        </p:nvSpPr>
        <p:spPr>
          <a:xfrm>
            <a:off x="205457" y="1819768"/>
            <a:ext cx="12480997" cy="7572588"/>
          </a:xfrm>
          <a:prstGeom prst="rect">
            <a:avLst/>
          </a:prstGeom>
        </p:spPr>
        <p:txBody>
          <a:bodyPr lIns="0" tIns="0" rIns="0" bIns="0" anchor="t"/>
          <a:lstStyle/>
          <a:p>
            <a:pPr marL="465364" indent="-465364" defTabSz="1300480">
              <a:spcBef>
                <a:spcPts val="900"/>
              </a:spcBef>
              <a:buClr>
                <a:srgbClr val="9D002D"/>
              </a:buClr>
              <a:buSzPct val="100000"/>
              <a:buFont typeface="Wingdings"/>
              <a:buChar char="▪"/>
              <a:defRPr sz="3800">
                <a:latin typeface="Arial"/>
                <a:ea typeface="Arial"/>
                <a:cs typeface="Arial"/>
                <a:sym typeface="Arial"/>
              </a:defRPr>
            </a:pPr>
            <a:r>
              <a:t>Kidneys occur in pairs and are located in the back side of the body</a:t>
            </a:r>
          </a:p>
          <a:p>
            <a:pPr marL="465364" indent="-465364" defTabSz="1300480">
              <a:spcBef>
                <a:spcPts val="900"/>
              </a:spcBef>
              <a:buClr>
                <a:srgbClr val="9D002D"/>
              </a:buClr>
              <a:buSzPct val="100000"/>
              <a:buFont typeface="Wingdings"/>
              <a:buChar char="▪"/>
              <a:defRPr sz="3800">
                <a:latin typeface="Arial"/>
                <a:ea typeface="Arial"/>
                <a:cs typeface="Arial"/>
                <a:sym typeface="Arial"/>
              </a:defRPr>
            </a:pPr>
            <a:r>
              <a:t>The renal artery brings blood containing nitrogenous wastes into the kidney; the renal vein carries the cleaned blood away</a:t>
            </a:r>
          </a:p>
          <a:p>
            <a:pPr marL="465364" indent="-465364" defTabSz="1300480">
              <a:spcBef>
                <a:spcPts val="900"/>
              </a:spcBef>
              <a:buClr>
                <a:srgbClr val="9D002D"/>
              </a:buClr>
              <a:buSzPct val="100000"/>
              <a:buFont typeface="Wingdings"/>
              <a:buChar char="▪"/>
              <a:defRPr sz="3800">
                <a:latin typeface="Arial"/>
                <a:ea typeface="Arial"/>
                <a:cs typeface="Arial"/>
                <a:sym typeface="Arial"/>
              </a:defRPr>
            </a:pPr>
            <a:r>
              <a:t>The urine formed in the kidney is transported via a long tube called the </a:t>
            </a:r>
            <a:r>
              <a:rPr b="1"/>
              <a:t>ureter</a:t>
            </a:r>
            <a:r>
              <a:t> to a storage organ called the </a:t>
            </a:r>
            <a:r>
              <a:rPr b="1"/>
              <a:t>bladder</a:t>
            </a:r>
            <a:endParaRPr b="1"/>
          </a:p>
          <a:p>
            <a:pPr marL="465364" indent="-465364" defTabSz="1300480">
              <a:spcBef>
                <a:spcPts val="900"/>
              </a:spcBef>
              <a:buClr>
                <a:srgbClr val="9D002D"/>
              </a:buClr>
              <a:buSzPct val="100000"/>
              <a:buFont typeface="Wingdings"/>
              <a:buChar char="▪"/>
              <a:defRPr sz="3800">
                <a:latin typeface="Arial"/>
                <a:ea typeface="Arial"/>
                <a:cs typeface="Arial"/>
                <a:sym typeface="Arial"/>
              </a:defRPr>
            </a:pPr>
            <a:r>
              <a:t>From the bladder, urine is transported to the body surface via a tube called the </a:t>
            </a:r>
            <a:r>
              <a:rPr b="1"/>
              <a:t>urethra</a:t>
            </a:r>
            <a:r>
              <a:t> and is then excreted</a:t>
            </a:r>
          </a:p>
        </p:txBody>
      </p:sp>
      <p:sp>
        <p:nvSpPr>
          <p:cNvPr id="629" name="Shape 629"/>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7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31" name="Shape 631"/>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Structure of the Kidney</a:t>
            </a:r>
          </a:p>
        </p:txBody>
      </p:sp>
      <p:sp>
        <p:nvSpPr>
          <p:cNvPr id="632" name="Shape 632"/>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Most of the kidney’s mass is made up of small structures called </a:t>
            </a:r>
            <a:r>
              <a:rPr b="1"/>
              <a:t>nephrons</a:t>
            </a:r>
            <a:endParaRPr b="1"/>
          </a:p>
          <a:p>
            <a:pPr lvl="1" marL="831361" indent="-386861" defTabSz="1300480">
              <a:spcBef>
                <a:spcPts val="800"/>
              </a:spcBef>
              <a:buClr>
                <a:srgbClr val="9D002D"/>
              </a:buClr>
              <a:buSzPct val="100000"/>
              <a:buChar char="–"/>
              <a:defRPr>
                <a:latin typeface="Arial"/>
                <a:ea typeface="Arial"/>
                <a:cs typeface="Arial"/>
                <a:sym typeface="Arial"/>
              </a:defRPr>
            </a:pPr>
            <a:r>
              <a:t>The nephron is the basic unit of function of the kidney</a:t>
            </a:r>
          </a:p>
          <a:p>
            <a:pPr lvl="1" marL="831361" indent="-386861" defTabSz="1300480">
              <a:spcBef>
                <a:spcPts val="800"/>
              </a:spcBef>
              <a:buClr>
                <a:srgbClr val="9D002D"/>
              </a:buClr>
              <a:buSzPct val="100000"/>
              <a:buChar char="–"/>
              <a:defRPr>
                <a:latin typeface="Arial"/>
                <a:ea typeface="Arial"/>
                <a:cs typeface="Arial"/>
                <a:sym typeface="Arial"/>
              </a:defRPr>
            </a:pPr>
            <a:r>
              <a:t>The nephron is responsible for the water and electrolyte balance</a:t>
            </a:r>
            <a:endParaRPr b="1"/>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Most of the nephrons are located in the outer region of the kidney called the </a:t>
            </a:r>
            <a:r>
              <a:rPr b="1"/>
              <a:t>cortex</a:t>
            </a:r>
            <a:r>
              <a:t>; the inner region is the </a:t>
            </a:r>
            <a:r>
              <a:rPr b="1"/>
              <a:t>medulla</a:t>
            </a:r>
          </a:p>
        </p:txBody>
      </p:sp>
      <p:sp>
        <p:nvSpPr>
          <p:cNvPr id="633" name="Shape 633"/>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7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35" name="43_10_human_kidney_U.jpg"/>
          <p:cNvPicPr>
            <a:picLocks noChangeAspect="1"/>
          </p:cNvPicPr>
          <p:nvPr/>
        </p:nvPicPr>
        <p:blipFill>
          <a:blip r:embed="rId3">
            <a:extLst/>
          </a:blip>
          <a:srcRect l="0" t="0" r="0" b="2964"/>
          <a:stretch>
            <a:fillRect/>
          </a:stretch>
        </p:blipFill>
        <p:spPr>
          <a:xfrm>
            <a:off x="1919110" y="194168"/>
            <a:ext cx="9166579" cy="9087557"/>
          </a:xfrm>
          <a:prstGeom prst="rect">
            <a:avLst/>
          </a:prstGeom>
          <a:ln w="12700">
            <a:miter lim="400000"/>
          </a:ln>
        </p:spPr>
      </p:pic>
      <p:sp>
        <p:nvSpPr>
          <p:cNvPr id="636" name="Shape 636"/>
          <p:cNvSpPr/>
          <p:nvPr>
            <p:ph type="title" idx="4294967295"/>
          </p:nvPr>
        </p:nvSpPr>
        <p:spPr>
          <a:xfrm>
            <a:off x="27093" y="-1"/>
            <a:ext cx="6791396"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43.10</a:t>
            </a:r>
          </a:p>
        </p:txBody>
      </p:sp>
      <p:sp>
        <p:nvSpPr>
          <p:cNvPr id="637" name="Shape 637"/>
          <p:cNvSpPr/>
          <p:nvPr/>
        </p:nvSpPr>
        <p:spPr>
          <a:xfrm>
            <a:off x="1998133" y="4716497"/>
            <a:ext cx="704379" cy="56170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000">
                <a:latin typeface="Arial"/>
                <a:ea typeface="Arial"/>
                <a:cs typeface="Arial"/>
                <a:sym typeface="Arial"/>
              </a:defRPr>
            </a:pPr>
            <a:r>
              <a:t>Renal</a:t>
            </a:r>
            <a:br/>
            <a:r>
              <a:t>vein</a:t>
            </a:r>
          </a:p>
        </p:txBody>
      </p:sp>
      <p:sp>
        <p:nvSpPr>
          <p:cNvPr id="638" name="Shape 638"/>
          <p:cNvSpPr/>
          <p:nvPr/>
        </p:nvSpPr>
        <p:spPr>
          <a:xfrm>
            <a:off x="1998133" y="5520266"/>
            <a:ext cx="718766" cy="56170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2000">
                <a:latin typeface="Arial"/>
                <a:ea typeface="Arial"/>
                <a:cs typeface="Arial"/>
                <a:sym typeface="Arial"/>
              </a:defRPr>
            </a:pPr>
            <a:r>
              <a:t>Renal</a:t>
            </a:r>
            <a:br/>
            <a:r>
              <a:t>artery</a:t>
            </a:r>
          </a:p>
        </p:txBody>
      </p:sp>
      <p:sp>
        <p:nvSpPr>
          <p:cNvPr id="639" name="Shape 639"/>
          <p:cNvSpPr/>
          <p:nvPr/>
        </p:nvSpPr>
        <p:spPr>
          <a:xfrm>
            <a:off x="3948853" y="3777262"/>
            <a:ext cx="859533" cy="28379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2000">
                <a:latin typeface="Arial"/>
                <a:ea typeface="Arial"/>
                <a:cs typeface="Arial"/>
                <a:sym typeface="Arial"/>
              </a:defRPr>
            </a:lvl1pPr>
          </a:lstStyle>
          <a:p>
            <a:pPr/>
            <a:r>
              <a:t>Kidney</a:t>
            </a:r>
          </a:p>
        </p:txBody>
      </p:sp>
      <p:sp>
        <p:nvSpPr>
          <p:cNvPr id="640" name="Shape 640"/>
          <p:cNvSpPr/>
          <p:nvPr/>
        </p:nvSpPr>
        <p:spPr>
          <a:xfrm>
            <a:off x="6705600" y="959555"/>
            <a:ext cx="817241" cy="28379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2000">
                <a:latin typeface="Arial"/>
                <a:ea typeface="Arial"/>
                <a:cs typeface="Arial"/>
                <a:sym typeface="Arial"/>
              </a:defRPr>
            </a:lvl1pPr>
          </a:lstStyle>
          <a:p>
            <a:pPr/>
            <a:r>
              <a:t>Cortex</a:t>
            </a:r>
          </a:p>
        </p:txBody>
      </p:sp>
      <p:sp>
        <p:nvSpPr>
          <p:cNvPr id="641" name="Shape 641"/>
          <p:cNvSpPr/>
          <p:nvPr/>
        </p:nvSpPr>
        <p:spPr>
          <a:xfrm>
            <a:off x="6719146" y="1514968"/>
            <a:ext cx="958256" cy="28379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2000">
                <a:latin typeface="Arial"/>
                <a:ea typeface="Arial"/>
                <a:cs typeface="Arial"/>
                <a:sym typeface="Arial"/>
              </a:defRPr>
            </a:lvl1pPr>
          </a:lstStyle>
          <a:p>
            <a:pPr/>
            <a:r>
              <a:t>Medulla</a:t>
            </a:r>
          </a:p>
        </p:txBody>
      </p:sp>
      <p:sp>
        <p:nvSpPr>
          <p:cNvPr id="642" name="Shape 642"/>
          <p:cNvSpPr/>
          <p:nvPr/>
        </p:nvSpPr>
        <p:spPr>
          <a:xfrm>
            <a:off x="8161866" y="6111804"/>
            <a:ext cx="760935" cy="28379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2000">
                <a:latin typeface="Arial"/>
                <a:ea typeface="Arial"/>
                <a:cs typeface="Arial"/>
                <a:sym typeface="Arial"/>
              </a:defRPr>
            </a:lvl1pPr>
          </a:lstStyle>
          <a:p>
            <a:pPr/>
            <a:r>
              <a:t>Ureter</a:t>
            </a:r>
          </a:p>
        </p:txBody>
      </p:sp>
      <p:sp>
        <p:nvSpPr>
          <p:cNvPr id="643" name="Shape 643"/>
          <p:cNvSpPr/>
          <p:nvPr/>
        </p:nvSpPr>
        <p:spPr>
          <a:xfrm>
            <a:off x="8150577" y="8159608"/>
            <a:ext cx="958380" cy="28379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2000">
                <a:latin typeface="Arial"/>
                <a:ea typeface="Arial"/>
                <a:cs typeface="Arial"/>
                <a:sym typeface="Arial"/>
              </a:defRPr>
            </a:lvl1pPr>
          </a:lstStyle>
          <a:p>
            <a:pPr/>
            <a:r>
              <a:t>Bladder</a:t>
            </a:r>
          </a:p>
        </p:txBody>
      </p:sp>
      <p:sp>
        <p:nvSpPr>
          <p:cNvPr id="644" name="Shape 644"/>
          <p:cNvSpPr/>
          <p:nvPr/>
        </p:nvSpPr>
        <p:spPr>
          <a:xfrm>
            <a:off x="8150577" y="8701475"/>
            <a:ext cx="916088" cy="28379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2000">
                <a:latin typeface="Arial"/>
                <a:ea typeface="Arial"/>
                <a:cs typeface="Arial"/>
                <a:sym typeface="Arial"/>
              </a:defRPr>
            </a:lvl1pPr>
          </a:lstStyle>
          <a:p>
            <a:pPr/>
            <a:r>
              <a:t>Urethra</a:t>
            </a:r>
          </a:p>
        </p:txBody>
      </p:sp>
      <p:sp>
        <p:nvSpPr>
          <p:cNvPr id="645" name="Shape 645"/>
          <p:cNvSpPr/>
          <p:nvPr/>
        </p:nvSpPr>
        <p:spPr>
          <a:xfrm>
            <a:off x="8457635" y="214488"/>
            <a:ext cx="1554114" cy="4191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2400">
                <a:latin typeface="Arial Black"/>
                <a:ea typeface="Arial Black"/>
                <a:cs typeface="Arial Black"/>
                <a:sym typeface="Arial Black"/>
              </a:defRPr>
            </a:pPr>
            <a:r>
              <a:t>(b)</a:t>
            </a:r>
            <a:r>
              <a:rPr b="1">
                <a:latin typeface="Arial"/>
                <a:ea typeface="Arial"/>
                <a:cs typeface="Arial"/>
                <a:sym typeface="Arial"/>
              </a:rPr>
              <a:t> Kidney</a:t>
            </a:r>
          </a:p>
        </p:txBody>
      </p:sp>
      <p:sp>
        <p:nvSpPr>
          <p:cNvPr id="646" name="Shape 646"/>
          <p:cNvSpPr/>
          <p:nvPr/>
        </p:nvSpPr>
        <p:spPr>
          <a:xfrm>
            <a:off x="1952977" y="214488"/>
            <a:ext cx="2740423" cy="4191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2400">
                <a:latin typeface="Arial Black"/>
                <a:ea typeface="Arial Black"/>
                <a:cs typeface="Arial Black"/>
                <a:sym typeface="Arial Black"/>
              </a:defRPr>
            </a:pPr>
            <a:r>
              <a:t>(a)</a:t>
            </a:r>
            <a:r>
              <a:rPr b="1">
                <a:latin typeface="Arial"/>
                <a:ea typeface="Arial"/>
                <a:cs typeface="Arial"/>
                <a:sym typeface="Arial"/>
              </a:rPr>
              <a:t> Urinary system</a:t>
            </a:r>
          </a:p>
        </p:txBody>
      </p:sp>
      <p:sp>
        <p:nvSpPr>
          <p:cNvPr id="647" name="Shape 647"/>
          <p:cNvSpPr/>
          <p:nvPr/>
        </p:nvSpPr>
        <p:spPr>
          <a:xfrm>
            <a:off x="7658382" y="1119857"/>
            <a:ext cx="1456267" cy="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48" name="Shape 648"/>
          <p:cNvSpPr/>
          <p:nvPr/>
        </p:nvSpPr>
        <p:spPr>
          <a:xfrm>
            <a:off x="7827715" y="1661724"/>
            <a:ext cx="1022774" cy="11290"/>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49" name="Shape 649"/>
          <p:cNvSpPr/>
          <p:nvPr/>
        </p:nvSpPr>
        <p:spPr>
          <a:xfrm>
            <a:off x="2828995" y="4851964"/>
            <a:ext cx="1819770" cy="13548"/>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50" name="Shape 650"/>
          <p:cNvSpPr/>
          <p:nvPr/>
        </p:nvSpPr>
        <p:spPr>
          <a:xfrm flipV="1">
            <a:off x="2817706" y="4949049"/>
            <a:ext cx="2167468" cy="71120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51" name="Shape 651"/>
          <p:cNvSpPr/>
          <p:nvPr/>
        </p:nvSpPr>
        <p:spPr>
          <a:xfrm>
            <a:off x="5949244" y="6249529"/>
            <a:ext cx="2081672" cy="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52" name="Shape 652"/>
          <p:cNvSpPr/>
          <p:nvPr/>
        </p:nvSpPr>
        <p:spPr>
          <a:xfrm>
            <a:off x="5924408" y="8319911"/>
            <a:ext cx="2095219" cy="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53" name="Shape 653"/>
          <p:cNvSpPr/>
          <p:nvPr/>
        </p:nvSpPr>
        <p:spPr>
          <a:xfrm flipV="1">
            <a:off x="5443501" y="8850488"/>
            <a:ext cx="2564837" cy="11290"/>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7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57" name="Shape 657"/>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Function of the Nephron</a:t>
            </a:r>
          </a:p>
        </p:txBody>
      </p:sp>
      <p:sp>
        <p:nvSpPr>
          <p:cNvPr id="658" name="Shape 658"/>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nephron shares important functional characteristics with the insect excretory system</a:t>
            </a:r>
            <a:endParaRPr sz="2800"/>
          </a:p>
          <a:p>
            <a:pPr lvl="1" marL="831361" indent="-386861" defTabSz="1300480">
              <a:spcBef>
                <a:spcPts val="800"/>
              </a:spcBef>
              <a:buClr>
                <a:srgbClr val="9D002D"/>
              </a:buClr>
              <a:buSzPct val="100000"/>
              <a:buChar char="–"/>
              <a:defRPr>
                <a:latin typeface="Arial"/>
                <a:ea typeface="Arial"/>
                <a:cs typeface="Arial"/>
                <a:sym typeface="Arial"/>
              </a:defRPr>
            </a:pPr>
            <a:r>
              <a:t>Water cannot be transported actively—it moves only by osmosis</a:t>
            </a:r>
          </a:p>
          <a:p>
            <a:pPr lvl="1" marL="831361" indent="-386861" defTabSz="1300480">
              <a:spcBef>
                <a:spcPts val="800"/>
              </a:spcBef>
              <a:buClr>
                <a:srgbClr val="9D002D"/>
              </a:buClr>
              <a:buSzPct val="100000"/>
              <a:buChar char="–"/>
              <a:defRPr>
                <a:latin typeface="Arial"/>
                <a:ea typeface="Arial"/>
                <a:cs typeface="Arial"/>
                <a:sym typeface="Arial"/>
              </a:defRPr>
            </a:pPr>
            <a:r>
              <a:t>To move water, cells in the kidney set up strong osmotic gradients</a:t>
            </a:r>
          </a:p>
          <a:p>
            <a:pPr lvl="1" marL="831361" indent="-386861" defTabSz="1300480">
              <a:spcBef>
                <a:spcPts val="800"/>
              </a:spcBef>
              <a:buClr>
                <a:srgbClr val="9D002D"/>
              </a:buClr>
              <a:buSzPct val="100000"/>
              <a:buChar char="–"/>
              <a:defRPr>
                <a:latin typeface="Arial"/>
                <a:ea typeface="Arial"/>
                <a:cs typeface="Arial"/>
                <a:sym typeface="Arial"/>
              </a:defRPr>
            </a:pPr>
            <a:r>
              <a:t>By regulating these gradients and specific channel proteins, kidney cells exert precise control over loss or retention of water and electrolytes</a:t>
            </a:r>
          </a:p>
        </p:txBody>
      </p:sp>
      <p:sp>
        <p:nvSpPr>
          <p:cNvPr id="659" name="Shape 659"/>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4" name="Shape 204"/>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Introduction</a:t>
            </a:r>
          </a:p>
        </p:txBody>
      </p:sp>
      <p:sp>
        <p:nvSpPr>
          <p:cNvPr id="205" name="Shape 205"/>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Animals must maintain water and electrolyte balance in three environments:</a:t>
            </a:r>
          </a:p>
          <a:p>
            <a:pPr lvl="1" marL="972038" indent="-527538" defTabSz="1300480">
              <a:spcBef>
                <a:spcPts val="800"/>
              </a:spcBef>
              <a:buClr>
                <a:srgbClr val="000000"/>
              </a:buClr>
              <a:buSzPct val="100000"/>
              <a:buAutoNum type="arabicPeriod" startAt="1"/>
              <a:defRPr>
                <a:latin typeface="Arial"/>
                <a:ea typeface="Arial"/>
                <a:cs typeface="Arial"/>
                <a:sym typeface="Arial"/>
              </a:defRPr>
            </a:pPr>
            <a:r>
              <a:t>Freshwater</a:t>
            </a:r>
          </a:p>
          <a:p>
            <a:pPr lvl="1" marL="972038" indent="-527538" defTabSz="1300480">
              <a:spcBef>
                <a:spcPts val="800"/>
              </a:spcBef>
              <a:buClr>
                <a:srgbClr val="000000"/>
              </a:buClr>
              <a:buSzPct val="100000"/>
              <a:buAutoNum type="arabicPeriod" startAt="1"/>
              <a:defRPr>
                <a:latin typeface="Arial"/>
                <a:ea typeface="Arial"/>
                <a:cs typeface="Arial"/>
                <a:sym typeface="Arial"/>
              </a:defRPr>
            </a:pPr>
            <a:r>
              <a:t>Marine</a:t>
            </a:r>
          </a:p>
          <a:p>
            <a:pPr lvl="1" marL="972038" indent="-527538" defTabSz="1300480">
              <a:spcBef>
                <a:spcPts val="800"/>
              </a:spcBef>
              <a:buClr>
                <a:srgbClr val="000000"/>
              </a:buClr>
              <a:buSzPct val="100000"/>
              <a:buAutoNum type="arabicPeriod" startAt="1"/>
              <a:defRPr>
                <a:latin typeface="Arial"/>
                <a:ea typeface="Arial"/>
                <a:cs typeface="Arial"/>
                <a:sym typeface="Arial"/>
              </a:defRPr>
            </a:pPr>
            <a:r>
              <a:t>Terrestrial</a:t>
            </a:r>
          </a:p>
        </p:txBody>
      </p:sp>
      <p:sp>
        <p:nvSpPr>
          <p:cNvPr id="206" name="Shape 206"/>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8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61" name="Shape 661"/>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Four Major Regions of the Nephron</a:t>
            </a:r>
          </a:p>
        </p:txBody>
      </p:sp>
      <p:sp>
        <p:nvSpPr>
          <p:cNvPr id="662" name="Shape 662"/>
          <p:cNvSpPr/>
          <p:nvPr>
            <p:ph type="body" idx="4294967295"/>
          </p:nvPr>
        </p:nvSpPr>
        <p:spPr>
          <a:xfrm>
            <a:off x="205457" y="1819768"/>
            <a:ext cx="12480997" cy="7595166"/>
          </a:xfrm>
          <a:prstGeom prst="rect">
            <a:avLst/>
          </a:prstGeom>
        </p:spPr>
        <p:txBody>
          <a:bodyPr lIns="0" tIns="0" rIns="0" bIns="0" anchor="t"/>
          <a:lstStyle/>
          <a:p>
            <a:pPr lvl="1" marL="378618" indent="-377031" defTabSz="1300480">
              <a:spcBef>
                <a:spcPts val="900"/>
              </a:spcBef>
              <a:buClr>
                <a:srgbClr val="9D002D"/>
              </a:buClr>
              <a:buSzPct val="100000"/>
              <a:buFont typeface="Wingdings"/>
              <a:buChar char="▪"/>
              <a:defRPr sz="3800">
                <a:latin typeface="Arial"/>
                <a:ea typeface="Arial"/>
                <a:cs typeface="Arial"/>
                <a:sym typeface="Arial"/>
              </a:defRPr>
            </a:pPr>
            <a:r>
              <a:t>Nephrons have four major regions and are closely associated with a </a:t>
            </a:r>
            <a:r>
              <a:rPr b="1"/>
              <a:t>collecting duct</a:t>
            </a:r>
            <a:endParaRPr sz="3600"/>
          </a:p>
          <a:p>
            <a:pPr lvl="2" marL="972038" indent="-527538" defTabSz="1300480">
              <a:spcBef>
                <a:spcPts val="800"/>
              </a:spcBef>
              <a:buClr>
                <a:srgbClr val="000000"/>
              </a:buClr>
              <a:buSzPct val="100000"/>
              <a:buAutoNum type="arabicPeriod" startAt="1"/>
              <a:defRPr>
                <a:latin typeface="Arial"/>
                <a:ea typeface="Arial"/>
                <a:cs typeface="Arial"/>
                <a:sym typeface="Arial"/>
              </a:defRPr>
            </a:pPr>
            <a:r>
              <a:t>The </a:t>
            </a:r>
            <a:r>
              <a:rPr b="1"/>
              <a:t>renal corpuscle </a:t>
            </a:r>
            <a:r>
              <a:t>filters blood, forming a “pre-urine” consisting of ions, nutrients, wastes, and water</a:t>
            </a:r>
          </a:p>
          <a:p>
            <a:pPr lvl="2" marL="972038" indent="-527538" defTabSz="1300480">
              <a:spcBef>
                <a:spcPts val="800"/>
              </a:spcBef>
              <a:buClr>
                <a:srgbClr val="000000"/>
              </a:buClr>
              <a:buSzPct val="100000"/>
              <a:buAutoNum type="arabicPeriod" startAt="1"/>
              <a:defRPr>
                <a:latin typeface="Arial"/>
                <a:ea typeface="Arial"/>
                <a:cs typeface="Arial"/>
                <a:sym typeface="Arial"/>
              </a:defRPr>
            </a:pPr>
            <a:r>
              <a:t>In the </a:t>
            </a:r>
            <a:r>
              <a:rPr b="1"/>
              <a:t>proximal tubule</a:t>
            </a:r>
            <a:r>
              <a:t>, epithelial cells reabsorb nutrients, vitamins, valuable ions, and water</a:t>
            </a:r>
          </a:p>
          <a:p>
            <a:pPr lvl="2" marL="972038" indent="-527538" defTabSz="1300480">
              <a:spcBef>
                <a:spcPts val="800"/>
              </a:spcBef>
              <a:buClr>
                <a:srgbClr val="000000"/>
              </a:buClr>
              <a:buSzPct val="100000"/>
              <a:buAutoNum type="arabicPeriod" startAt="1"/>
              <a:defRPr>
                <a:latin typeface="Arial"/>
                <a:ea typeface="Arial"/>
                <a:cs typeface="Arial"/>
                <a:sym typeface="Arial"/>
              </a:defRPr>
            </a:pPr>
            <a:r>
              <a:t>The </a:t>
            </a:r>
            <a:r>
              <a:rPr b="1"/>
              <a:t>loop of Henle </a:t>
            </a:r>
            <a:r>
              <a:t>establishes a strong osmotic gradient in the tissues outside the loop, and osmolarity increases as the loop descends</a:t>
            </a:r>
          </a:p>
          <a:p>
            <a:pPr lvl="2" marL="972038" indent="-527538" defTabSz="1300480">
              <a:spcBef>
                <a:spcPts val="800"/>
              </a:spcBef>
              <a:buClr>
                <a:srgbClr val="000000"/>
              </a:buClr>
              <a:buSzPct val="100000"/>
              <a:buAutoNum type="arabicPeriod" startAt="1"/>
              <a:defRPr>
                <a:latin typeface="Arial"/>
                <a:ea typeface="Arial"/>
                <a:cs typeface="Arial"/>
                <a:sym typeface="Arial"/>
              </a:defRPr>
            </a:pPr>
            <a:r>
              <a:t>In the </a:t>
            </a:r>
            <a:r>
              <a:rPr b="1"/>
              <a:t>distal tubule,</a:t>
            </a:r>
            <a:r>
              <a:t> ions and water are reabsorbed</a:t>
            </a:r>
          </a:p>
        </p:txBody>
      </p:sp>
      <p:sp>
        <p:nvSpPr>
          <p:cNvPr id="663" name="Shape 663"/>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8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65" name="Shape 665"/>
          <p:cNvSpPr/>
          <p:nvPr/>
        </p:nvSpPr>
        <p:spPr>
          <a:xfrm>
            <a:off x="5865063" y="4552950"/>
            <a:ext cx="1274674" cy="6477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Video</a:t>
            </a:r>
          </a:p>
        </p:txBody>
      </p:sp>
    </p:spTree>
  </p:cSld>
  <p:clrMapOvr>
    <a:masterClrMapping/>
  </p:clrMapOvr>
  <p:transition xmlns:p14="http://schemas.microsoft.com/office/powerpoint/2010/main" spd="med" advClick="1" p14:dur="1000"/>
</p:sld>
</file>

<file path=ppt/slides/slide82.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667" name="Shape 667"/>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Function of the Kidney: An Overview</a:t>
            </a:r>
          </a:p>
        </p:txBody>
      </p:sp>
      <p:sp>
        <p:nvSpPr>
          <p:cNvPr id="668" name="Shape 668"/>
          <p:cNvSpPr/>
          <p:nvPr>
            <p:ph type="body" idx="4294967295"/>
          </p:nvPr>
        </p:nvSpPr>
        <p:spPr>
          <a:xfrm>
            <a:off x="205457" y="1819768"/>
            <a:ext cx="12480997" cy="7577104"/>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To maintain homeostasis with respect to water, more water may be reabsorbed in the </a:t>
            </a:r>
            <a:r>
              <a:rPr b="1"/>
              <a:t>collecting duct</a:t>
            </a:r>
            <a:endParaRPr b="1"/>
          </a:p>
          <a:p>
            <a:pPr lvl="1" marL="831361" indent="-386861" defTabSz="1300480">
              <a:spcBef>
                <a:spcPts val="800"/>
              </a:spcBef>
              <a:buClr>
                <a:srgbClr val="9D002D"/>
              </a:buClr>
              <a:buSzPct val="100000"/>
              <a:buChar char="–"/>
              <a:defRPr>
                <a:latin typeface="Arial"/>
                <a:ea typeface="Arial"/>
                <a:cs typeface="Arial"/>
                <a:sym typeface="Arial"/>
              </a:defRPr>
            </a:pPr>
            <a:r>
              <a:t>In addition, urea leaves the base of the collecting duct and contributes to the osmotic gradient set up by the loop of Henle</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blood vessels that are juxtaposed with the nephron play a key role</a:t>
            </a:r>
          </a:p>
          <a:p>
            <a:pPr lvl="1" marL="831361" indent="-386861" defTabSz="1300480">
              <a:spcBef>
                <a:spcPts val="800"/>
              </a:spcBef>
              <a:buClr>
                <a:srgbClr val="9D002D"/>
              </a:buClr>
              <a:buSzPct val="100000"/>
              <a:buChar char="–"/>
              <a:defRPr>
                <a:latin typeface="Arial"/>
                <a:ea typeface="Arial"/>
                <a:cs typeface="Arial"/>
                <a:sym typeface="Arial"/>
              </a:defRPr>
            </a:pPr>
            <a:r>
              <a:t>They bring “dirty” blood into the nephron and then take away the molecules and ions that are reabsorbed from the initial filtrate</a:t>
            </a:r>
          </a:p>
        </p:txBody>
      </p:sp>
      <p:sp>
        <p:nvSpPr>
          <p:cNvPr id="669" name="Shape 669"/>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83.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pic>
        <p:nvPicPr>
          <p:cNvPr id="671" name="43_11_nephron_U.jpg"/>
          <p:cNvPicPr>
            <a:picLocks noChangeAspect="1"/>
          </p:cNvPicPr>
          <p:nvPr/>
        </p:nvPicPr>
        <p:blipFill>
          <a:blip r:embed="rId3">
            <a:extLst/>
          </a:blip>
          <a:srcRect l="0" t="0" r="0" b="2555"/>
          <a:stretch>
            <a:fillRect/>
          </a:stretch>
        </p:blipFill>
        <p:spPr>
          <a:xfrm>
            <a:off x="3197013" y="194168"/>
            <a:ext cx="6608517" cy="9125939"/>
          </a:xfrm>
          <a:prstGeom prst="rect">
            <a:avLst/>
          </a:prstGeom>
          <a:ln w="12700">
            <a:miter lim="400000"/>
          </a:ln>
        </p:spPr>
      </p:pic>
      <p:sp>
        <p:nvSpPr>
          <p:cNvPr id="672" name="Shape 672"/>
          <p:cNvSpPr/>
          <p:nvPr>
            <p:ph type="title" idx="4294967295"/>
          </p:nvPr>
        </p:nvSpPr>
        <p:spPr>
          <a:xfrm>
            <a:off x="27093" y="-1"/>
            <a:ext cx="5644445"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43.11</a:t>
            </a:r>
          </a:p>
        </p:txBody>
      </p:sp>
      <p:sp>
        <p:nvSpPr>
          <p:cNvPr id="673" name="Shape 673"/>
          <p:cNvSpPr/>
          <p:nvPr/>
        </p:nvSpPr>
        <p:spPr>
          <a:xfrm>
            <a:off x="3980462" y="1155982"/>
            <a:ext cx="1536998" cy="22195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600">
                <a:latin typeface="Arial"/>
                <a:ea typeface="Arial"/>
                <a:cs typeface="Arial"/>
                <a:sym typeface="Arial"/>
              </a:defRPr>
            </a:lvl1pPr>
          </a:lstStyle>
          <a:p>
            <a:pPr/>
            <a:r>
              <a:t>Proximal tubule</a:t>
            </a:r>
          </a:p>
        </p:txBody>
      </p:sp>
      <p:sp>
        <p:nvSpPr>
          <p:cNvPr id="674" name="Shape 674"/>
          <p:cNvSpPr/>
          <p:nvPr/>
        </p:nvSpPr>
        <p:spPr>
          <a:xfrm>
            <a:off x="6768817" y="221262"/>
            <a:ext cx="2604990" cy="58039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800">
                <a:latin typeface="Arial Black"/>
                <a:ea typeface="Arial Black"/>
                <a:cs typeface="Arial Black"/>
                <a:sym typeface="Arial Black"/>
              </a:defRPr>
            </a:pPr>
            <a:r>
              <a:t>(b)</a:t>
            </a:r>
            <a:r>
              <a:rPr b="1">
                <a:latin typeface="Arial"/>
                <a:ea typeface="Arial"/>
                <a:cs typeface="Arial"/>
                <a:sym typeface="Arial"/>
              </a:rPr>
              <a:t> Blood vessels serve</a:t>
            </a:r>
            <a:br>
              <a:rPr b="1">
                <a:latin typeface="Arial"/>
                <a:ea typeface="Arial"/>
                <a:cs typeface="Arial"/>
                <a:sym typeface="Arial"/>
              </a:rPr>
            </a:br>
            <a:r>
              <a:rPr b="1">
                <a:latin typeface="Arial"/>
                <a:ea typeface="Arial"/>
                <a:cs typeface="Arial"/>
                <a:sym typeface="Arial"/>
              </a:rPr>
              <a:t>each nephron.</a:t>
            </a:r>
          </a:p>
        </p:txBody>
      </p:sp>
      <p:sp>
        <p:nvSpPr>
          <p:cNvPr id="675" name="Shape 675"/>
          <p:cNvSpPr/>
          <p:nvPr/>
        </p:nvSpPr>
        <p:spPr>
          <a:xfrm>
            <a:off x="3239910" y="223519"/>
            <a:ext cx="3073463" cy="58039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800">
                <a:latin typeface="Arial Black"/>
                <a:ea typeface="Arial Black"/>
                <a:cs typeface="Arial Black"/>
                <a:sym typeface="Arial Black"/>
              </a:defRPr>
            </a:pPr>
            <a:r>
              <a:t>(a)</a:t>
            </a:r>
            <a:r>
              <a:rPr b="1">
                <a:latin typeface="Arial"/>
                <a:ea typeface="Arial"/>
                <a:cs typeface="Arial"/>
                <a:sym typeface="Arial"/>
              </a:rPr>
              <a:t> The structure of the</a:t>
            </a:r>
            <a:br>
              <a:rPr b="1">
                <a:latin typeface="Arial"/>
                <a:ea typeface="Arial"/>
                <a:cs typeface="Arial"/>
                <a:sym typeface="Arial"/>
              </a:rPr>
            </a:br>
            <a:r>
              <a:rPr b="1">
                <a:latin typeface="Arial"/>
                <a:ea typeface="Arial"/>
                <a:cs typeface="Arial"/>
                <a:sym typeface="Arial"/>
              </a:rPr>
              <a:t>nephron and collecting duct</a:t>
            </a:r>
          </a:p>
        </p:txBody>
      </p:sp>
      <p:sp>
        <p:nvSpPr>
          <p:cNvPr id="676" name="Shape 676"/>
          <p:cNvSpPr/>
          <p:nvPr/>
        </p:nvSpPr>
        <p:spPr>
          <a:xfrm>
            <a:off x="6170506" y="1169528"/>
            <a:ext cx="1232000" cy="2219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600">
                <a:latin typeface="Arial"/>
                <a:ea typeface="Arial"/>
                <a:cs typeface="Arial"/>
                <a:sym typeface="Arial"/>
              </a:defRPr>
            </a:lvl1pPr>
          </a:lstStyle>
          <a:p>
            <a:pPr/>
            <a:r>
              <a:t>Distal tubule</a:t>
            </a:r>
          </a:p>
        </p:txBody>
      </p:sp>
      <p:sp>
        <p:nvSpPr>
          <p:cNvPr id="677" name="Shape 677"/>
          <p:cNvSpPr/>
          <p:nvPr/>
        </p:nvSpPr>
        <p:spPr>
          <a:xfrm>
            <a:off x="3497528" y="1566897"/>
            <a:ext cx="972642" cy="4394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5000"/>
              </a:lnSpc>
              <a:defRPr b="1" sz="1600">
                <a:latin typeface="Arial"/>
                <a:ea typeface="Arial"/>
                <a:cs typeface="Arial"/>
                <a:sym typeface="Arial"/>
              </a:defRPr>
            </a:pPr>
            <a:r>
              <a:t>Renal</a:t>
            </a:r>
            <a:br/>
            <a:r>
              <a:t>corpuscle</a:t>
            </a:r>
          </a:p>
        </p:txBody>
      </p:sp>
      <p:sp>
        <p:nvSpPr>
          <p:cNvPr id="678" name="Shape 678"/>
          <p:cNvSpPr/>
          <p:nvPr/>
        </p:nvSpPr>
        <p:spPr>
          <a:xfrm>
            <a:off x="3619217" y="5118382"/>
            <a:ext cx="757437" cy="43945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600">
                <a:latin typeface="Arial"/>
                <a:ea typeface="Arial"/>
                <a:cs typeface="Arial"/>
                <a:sym typeface="Arial"/>
              </a:defRPr>
            </a:pPr>
            <a:r>
              <a:t>Loop of</a:t>
            </a:r>
            <a:br/>
            <a:r>
              <a:t>Henle</a:t>
            </a:r>
          </a:p>
        </p:txBody>
      </p:sp>
      <p:sp>
        <p:nvSpPr>
          <p:cNvPr id="679" name="Shape 679"/>
          <p:cNvSpPr/>
          <p:nvPr/>
        </p:nvSpPr>
        <p:spPr>
          <a:xfrm>
            <a:off x="4522329" y="6732693"/>
            <a:ext cx="994867" cy="4394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600">
                <a:latin typeface="Arial"/>
                <a:ea typeface="Arial"/>
                <a:cs typeface="Arial"/>
                <a:sym typeface="Arial"/>
              </a:defRPr>
            </a:pPr>
            <a:r>
              <a:t>Collecting</a:t>
            </a:r>
            <a:br/>
            <a:r>
              <a:t>duct</a:t>
            </a:r>
          </a:p>
        </p:txBody>
      </p:sp>
      <p:sp>
        <p:nvSpPr>
          <p:cNvPr id="680" name="Shape 680"/>
          <p:cNvSpPr/>
          <p:nvPr/>
        </p:nvSpPr>
        <p:spPr>
          <a:xfrm>
            <a:off x="8676640" y="1614311"/>
            <a:ext cx="622598" cy="43945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600">
                <a:latin typeface="Arial"/>
                <a:ea typeface="Arial"/>
                <a:cs typeface="Arial"/>
                <a:sym typeface="Arial"/>
              </a:defRPr>
            </a:pPr>
            <a:r>
              <a:t>Blood</a:t>
            </a:r>
            <a:br/>
            <a:r>
              <a:t>enters</a:t>
            </a:r>
          </a:p>
        </p:txBody>
      </p:sp>
      <p:sp>
        <p:nvSpPr>
          <p:cNvPr id="681" name="Shape 681"/>
          <p:cNvSpPr/>
          <p:nvPr/>
        </p:nvSpPr>
        <p:spPr>
          <a:xfrm>
            <a:off x="8676640" y="3440853"/>
            <a:ext cx="634207" cy="43945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600">
                <a:latin typeface="Arial"/>
                <a:ea typeface="Arial"/>
                <a:cs typeface="Arial"/>
                <a:sym typeface="Arial"/>
              </a:defRPr>
            </a:pPr>
            <a:r>
              <a:t>Blood</a:t>
            </a:r>
            <a:br/>
            <a:r>
              <a:t>leaves</a:t>
            </a:r>
          </a:p>
        </p:txBody>
      </p:sp>
      <p:sp>
        <p:nvSpPr>
          <p:cNvPr id="682" name="Shape 682"/>
          <p:cNvSpPr/>
          <p:nvPr/>
        </p:nvSpPr>
        <p:spPr>
          <a:xfrm>
            <a:off x="8423768" y="6852355"/>
            <a:ext cx="498476" cy="4394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600">
                <a:latin typeface="Arial"/>
                <a:ea typeface="Arial"/>
                <a:cs typeface="Arial"/>
                <a:sym typeface="Arial"/>
              </a:defRPr>
            </a:pPr>
            <a:r>
              <a:t>Vasa</a:t>
            </a:r>
            <a:br/>
            <a:r>
              <a:t>recta</a:t>
            </a:r>
          </a:p>
        </p:txBody>
      </p:sp>
      <p:sp>
        <p:nvSpPr>
          <p:cNvPr id="683" name="Shape 683"/>
          <p:cNvSpPr/>
          <p:nvPr/>
        </p:nvSpPr>
        <p:spPr>
          <a:xfrm rot="16200000">
            <a:off x="9319663" y="2301800"/>
            <a:ext cx="656333" cy="22195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600">
                <a:latin typeface="Arial"/>
                <a:ea typeface="Arial"/>
                <a:cs typeface="Arial"/>
                <a:sym typeface="Arial"/>
              </a:defRPr>
            </a:lvl1pPr>
          </a:lstStyle>
          <a:p>
            <a:pPr/>
            <a:r>
              <a:t>Cortex</a:t>
            </a:r>
          </a:p>
        </p:txBody>
      </p:sp>
      <p:sp>
        <p:nvSpPr>
          <p:cNvPr id="684" name="Shape 684"/>
          <p:cNvSpPr/>
          <p:nvPr/>
        </p:nvSpPr>
        <p:spPr>
          <a:xfrm rot="16200000">
            <a:off x="9276804" y="5652380"/>
            <a:ext cx="769145" cy="2219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600">
                <a:latin typeface="Arial"/>
                <a:ea typeface="Arial"/>
                <a:cs typeface="Arial"/>
                <a:sym typeface="Arial"/>
              </a:defRPr>
            </a:lvl1pPr>
          </a:lstStyle>
          <a:p>
            <a:pPr/>
            <a:r>
              <a:t>Medulla</a:t>
            </a:r>
          </a:p>
        </p:txBody>
      </p:sp>
      <p:sp>
        <p:nvSpPr>
          <p:cNvPr id="685" name="Shape 685"/>
          <p:cNvSpPr/>
          <p:nvPr/>
        </p:nvSpPr>
        <p:spPr>
          <a:xfrm>
            <a:off x="5000977" y="9080782"/>
            <a:ext cx="1920777" cy="22195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600">
                <a:latin typeface="Arial"/>
                <a:ea typeface="Arial"/>
                <a:cs typeface="Arial"/>
                <a:sym typeface="Arial"/>
              </a:defRPr>
            </a:lvl1pPr>
          </a:lstStyle>
          <a:p>
            <a:pPr/>
            <a:r>
              <a:t>Final urine to ureter</a:t>
            </a:r>
          </a:p>
        </p:txBody>
      </p:sp>
      <p:sp>
        <p:nvSpPr>
          <p:cNvPr id="686" name="Shape 686"/>
          <p:cNvSpPr/>
          <p:nvPr/>
        </p:nvSpPr>
        <p:spPr>
          <a:xfrm>
            <a:off x="4587804" y="1408853"/>
            <a:ext cx="169334" cy="32512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87" name="Shape 687"/>
          <p:cNvSpPr/>
          <p:nvPr/>
        </p:nvSpPr>
        <p:spPr>
          <a:xfrm flipH="1">
            <a:off x="5768622" y="1420142"/>
            <a:ext cx="422205" cy="530578"/>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88" name="Shape 688"/>
          <p:cNvSpPr/>
          <p:nvPr/>
        </p:nvSpPr>
        <p:spPr>
          <a:xfrm>
            <a:off x="4251395" y="2059093"/>
            <a:ext cx="241583" cy="241583"/>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89" name="Shape 689"/>
          <p:cNvSpPr/>
          <p:nvPr/>
        </p:nvSpPr>
        <p:spPr>
          <a:xfrm>
            <a:off x="4504266" y="5226755"/>
            <a:ext cx="252872" cy="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90" name="Shape 690"/>
          <p:cNvSpPr/>
          <p:nvPr/>
        </p:nvSpPr>
        <p:spPr>
          <a:xfrm flipH="1">
            <a:off x="5587999" y="6394026"/>
            <a:ext cx="566704" cy="433494"/>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91" name="Shape 691"/>
          <p:cNvSpPr/>
          <p:nvPr/>
        </p:nvSpPr>
        <p:spPr>
          <a:xfrm>
            <a:off x="7875129" y="6394026"/>
            <a:ext cx="480907" cy="566703"/>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92" name="Shape 692"/>
          <p:cNvSpPr/>
          <p:nvPr/>
        </p:nvSpPr>
        <p:spPr>
          <a:xfrm>
            <a:off x="7249724" y="6585937"/>
            <a:ext cx="1095023" cy="361246"/>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693" name="Shape 693"/>
          <p:cNvSpPr/>
          <p:nvPr/>
        </p:nvSpPr>
        <p:spPr>
          <a:xfrm>
            <a:off x="9349458" y="1214684"/>
            <a:ext cx="203201" cy="22984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965" y="0"/>
                  <a:pt x="10800" y="353"/>
                  <a:pt x="10800" y="788"/>
                </a:cubicBezTo>
                <a:lnTo>
                  <a:pt x="10800" y="10012"/>
                </a:lnTo>
                <a:cubicBezTo>
                  <a:pt x="10800" y="10447"/>
                  <a:pt x="15635" y="10800"/>
                  <a:pt x="21600" y="10800"/>
                </a:cubicBezTo>
                <a:cubicBezTo>
                  <a:pt x="15635" y="10800"/>
                  <a:pt x="10800" y="11153"/>
                  <a:pt x="10800" y="11588"/>
                </a:cubicBezTo>
                <a:lnTo>
                  <a:pt x="10800" y="20812"/>
                </a:lnTo>
                <a:cubicBezTo>
                  <a:pt x="10800" y="21247"/>
                  <a:pt x="5965" y="21600"/>
                  <a:pt x="0" y="21600"/>
                </a:cubicBezTo>
              </a:path>
            </a:pathLst>
          </a:custGeom>
          <a:ln w="25400">
            <a:solidFill>
              <a:srgbClr val="000000"/>
            </a:solidFill>
          </a:ln>
        </p:spPr>
        <p:txBody>
          <a:bodyPr lIns="65023" tIns="65023" rIns="65023" bIns="65023" anchor="ctr"/>
          <a:lstStyle/>
          <a:p>
            <a:pPr algn="l" defTabSz="1300480">
              <a:defRPr sz="3400">
                <a:latin typeface="Arial"/>
                <a:ea typeface="Arial"/>
                <a:cs typeface="Arial"/>
                <a:sym typeface="Arial"/>
              </a:defRPr>
            </a:pPr>
          </a:p>
        </p:txBody>
      </p:sp>
      <p:sp>
        <p:nvSpPr>
          <p:cNvPr id="694" name="Shape 694"/>
          <p:cNvSpPr/>
          <p:nvPr/>
        </p:nvSpPr>
        <p:spPr>
          <a:xfrm>
            <a:off x="9333653" y="3553741"/>
            <a:ext cx="230294" cy="43575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965" y="0"/>
                  <a:pt x="10800" y="182"/>
                  <a:pt x="10800" y="407"/>
                </a:cubicBezTo>
                <a:lnTo>
                  <a:pt x="10800" y="10393"/>
                </a:lnTo>
                <a:cubicBezTo>
                  <a:pt x="10800" y="10618"/>
                  <a:pt x="15635" y="10800"/>
                  <a:pt x="21600" y="10800"/>
                </a:cubicBezTo>
                <a:cubicBezTo>
                  <a:pt x="15635" y="10800"/>
                  <a:pt x="10800" y="10982"/>
                  <a:pt x="10800" y="11207"/>
                </a:cubicBezTo>
                <a:lnTo>
                  <a:pt x="10800" y="21193"/>
                </a:lnTo>
                <a:cubicBezTo>
                  <a:pt x="10800" y="21418"/>
                  <a:pt x="5965" y="21600"/>
                  <a:pt x="0" y="21600"/>
                </a:cubicBezTo>
              </a:path>
            </a:pathLst>
          </a:custGeom>
          <a:ln w="25400">
            <a:solidFill>
              <a:srgbClr val="000000"/>
            </a:solidFill>
          </a:ln>
        </p:spPr>
        <p:txBody>
          <a:bodyPr lIns="65023" tIns="65023" rIns="65023" bIns="65023" anchor="ctr"/>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84.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698" name="Shape 698"/>
          <p:cNvSpPr/>
          <p:nvPr/>
        </p:nvSpPr>
        <p:spPr>
          <a:xfrm>
            <a:off x="90310" y="219004"/>
            <a:ext cx="12128784" cy="62396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defTabSz="1167271">
              <a:defRPr b="1" sz="4400">
                <a:solidFill>
                  <a:srgbClr val="9D002D"/>
                </a:solidFill>
                <a:latin typeface="Times New Roman"/>
                <a:ea typeface="Times New Roman"/>
                <a:cs typeface="Times New Roman"/>
                <a:sym typeface="Times New Roman"/>
              </a:defRPr>
            </a:lvl1pPr>
          </a:lstStyle>
          <a:p>
            <a:pPr/>
            <a:r>
              <a:t>Kidney Anatomy</a:t>
            </a:r>
          </a:p>
        </p:txBody>
      </p:sp>
      <p:sp>
        <p:nvSpPr>
          <p:cNvPr id="699" name="Shape 699"/>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pic>
        <p:nvPicPr>
          <p:cNvPr id="700" name="Freeman_btn_Blacktxt.png">
            <a:hlinkClick r:id="rId2" invalidUrl="" action="" tgtFrame="" tooltip="" history="1" highlightClick="0" endSnd="0"/>
          </p:cNvPr>
          <p:cNvPicPr>
            <a:picLocks noChangeAspect="1"/>
          </p:cNvPicPr>
          <p:nvPr/>
        </p:nvPicPr>
        <p:blipFill>
          <a:blip r:embed="rId3">
            <a:extLst/>
          </a:blip>
          <a:stretch>
            <a:fillRect/>
          </a:stretch>
        </p:blipFill>
        <p:spPr>
          <a:xfrm>
            <a:off x="2718364" y="4305582"/>
            <a:ext cx="1797192" cy="889565"/>
          </a:xfrm>
          <a:prstGeom prst="rect">
            <a:avLst/>
          </a:prstGeom>
          <a:ln w="12700">
            <a:miter lim="400000"/>
          </a:ln>
        </p:spPr>
      </p:pic>
      <p:sp>
        <p:nvSpPr>
          <p:cNvPr id="701" name="Shape 701"/>
          <p:cNvSpPr/>
          <p:nvPr/>
        </p:nvSpPr>
        <p:spPr>
          <a:xfrm>
            <a:off x="4583288" y="4497493"/>
            <a:ext cx="4821608" cy="498349"/>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lvl1pPr algn="l" defTabSz="650240">
              <a:defRPr sz="2400">
                <a:latin typeface="Tahoma"/>
                <a:ea typeface="Tahoma"/>
                <a:cs typeface="Tahoma"/>
                <a:sym typeface="Tahoma"/>
              </a:defRPr>
            </a:lvl1pPr>
          </a:lstStyle>
          <a:p>
            <a:pPr/>
            <a:r>
              <a:t>BLAST Animation: Kidney Anatomy</a:t>
            </a:r>
          </a:p>
        </p:txBody>
      </p:sp>
    </p:spTree>
  </p:cSld>
  <p:clrMapOvr>
    <a:masterClrMapping/>
  </p:clrMapOvr>
  <p:transition xmlns:p14="http://schemas.microsoft.com/office/powerpoint/2010/main" spd="med" advClick="1" p14:dur="1000"/>
</p:sld>
</file>

<file path=ppt/slides/slide85.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703" name="Shape 703"/>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Filtration: The Renal Corpuscle</a:t>
            </a:r>
          </a:p>
        </p:txBody>
      </p:sp>
      <p:sp>
        <p:nvSpPr>
          <p:cNvPr id="704" name="Shape 704"/>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Urine formation begins in the </a:t>
            </a:r>
            <a:r>
              <a:rPr b="1"/>
              <a:t>renal</a:t>
            </a:r>
            <a:r>
              <a:t> </a:t>
            </a:r>
            <a:r>
              <a:rPr b="1"/>
              <a:t>corpuscle</a:t>
            </a:r>
            <a:r>
              <a:t>, </a:t>
            </a:r>
            <a:br/>
            <a:r>
              <a:t>which is made up of the </a:t>
            </a:r>
            <a:r>
              <a:rPr b="1"/>
              <a:t>glomerulus</a:t>
            </a:r>
            <a:r>
              <a:t> and the </a:t>
            </a:r>
            <a:r>
              <a:rPr b="1"/>
              <a:t>Bowman’s capsule</a:t>
            </a:r>
            <a:endParaRPr b="1"/>
          </a:p>
          <a:p>
            <a:pPr lvl="1" marL="831361" indent="-386861" defTabSz="1300480">
              <a:spcBef>
                <a:spcPts val="800"/>
              </a:spcBef>
              <a:buClr>
                <a:srgbClr val="9D002D"/>
              </a:buClr>
              <a:buSzPct val="100000"/>
              <a:buChar char="–"/>
              <a:defRPr>
                <a:latin typeface="Arial"/>
                <a:ea typeface="Arial"/>
                <a:cs typeface="Arial"/>
                <a:sym typeface="Arial"/>
              </a:defRPr>
            </a:pPr>
            <a:r>
              <a:t>The </a:t>
            </a:r>
            <a:r>
              <a:rPr b="1"/>
              <a:t>glomerulus</a:t>
            </a:r>
            <a:r>
              <a:t> is a cluster of capillaries that bring blood to the nephron from the renal artery</a:t>
            </a:r>
          </a:p>
          <a:p>
            <a:pPr lvl="1" marL="831361" indent="-386861" defTabSz="1300480">
              <a:spcBef>
                <a:spcPts val="800"/>
              </a:spcBef>
              <a:buClr>
                <a:srgbClr val="9D002D"/>
              </a:buClr>
              <a:buSzPct val="100000"/>
              <a:buChar char="–"/>
              <a:defRPr>
                <a:latin typeface="Arial"/>
                <a:ea typeface="Arial"/>
                <a:cs typeface="Arial"/>
                <a:sym typeface="Arial"/>
              </a:defRPr>
            </a:pPr>
            <a:r>
              <a:t>The </a:t>
            </a:r>
            <a:r>
              <a:rPr b="1"/>
              <a:t>Bowman’s capsule </a:t>
            </a:r>
            <a:r>
              <a:t>is the region of the nephron that surrounds the glomerulus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renal corpuscle functions as a filtration device</a:t>
            </a:r>
          </a:p>
        </p:txBody>
      </p:sp>
      <p:sp>
        <p:nvSpPr>
          <p:cNvPr id="705" name="Shape 705"/>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86.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pic>
        <p:nvPicPr>
          <p:cNvPr id="707" name="43_12_renal_corpuscle_U.jpg"/>
          <p:cNvPicPr>
            <a:picLocks noChangeAspect="1"/>
          </p:cNvPicPr>
          <p:nvPr/>
        </p:nvPicPr>
        <p:blipFill>
          <a:blip r:embed="rId3">
            <a:extLst/>
          </a:blip>
          <a:srcRect l="0" t="0" r="0" b="2700"/>
          <a:stretch>
            <a:fillRect/>
          </a:stretch>
        </p:blipFill>
        <p:spPr>
          <a:xfrm>
            <a:off x="3176693" y="194168"/>
            <a:ext cx="6651414" cy="9112392"/>
          </a:xfrm>
          <a:prstGeom prst="rect">
            <a:avLst/>
          </a:prstGeom>
          <a:ln w="12700">
            <a:miter lim="400000"/>
          </a:ln>
        </p:spPr>
      </p:pic>
      <p:sp>
        <p:nvSpPr>
          <p:cNvPr id="708" name="Shape 708"/>
          <p:cNvSpPr/>
          <p:nvPr>
            <p:ph type="title" idx="4294967295"/>
          </p:nvPr>
        </p:nvSpPr>
        <p:spPr>
          <a:xfrm>
            <a:off x="27093" y="-1"/>
            <a:ext cx="5644445"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43.12</a:t>
            </a:r>
          </a:p>
        </p:txBody>
      </p:sp>
      <p:sp>
        <p:nvSpPr>
          <p:cNvPr id="709" name="Shape 709"/>
          <p:cNvSpPr/>
          <p:nvPr/>
        </p:nvSpPr>
        <p:spPr>
          <a:xfrm>
            <a:off x="3235395" y="5289973"/>
            <a:ext cx="1232000" cy="2921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600">
                <a:latin typeface="Arial Black"/>
                <a:ea typeface="Arial Black"/>
                <a:cs typeface="Arial Black"/>
                <a:sym typeface="Arial Black"/>
              </a:defRPr>
            </a:pPr>
            <a:r>
              <a:t>(b)</a:t>
            </a:r>
            <a:r>
              <a:rPr b="1">
                <a:latin typeface="Arial"/>
                <a:ea typeface="Arial"/>
                <a:cs typeface="Arial"/>
                <a:sym typeface="Arial"/>
              </a:rPr>
              <a:t> Filtration</a:t>
            </a:r>
          </a:p>
        </p:txBody>
      </p:sp>
      <p:sp>
        <p:nvSpPr>
          <p:cNvPr id="710" name="Shape 710"/>
          <p:cNvSpPr/>
          <p:nvPr/>
        </p:nvSpPr>
        <p:spPr>
          <a:xfrm>
            <a:off x="3506329" y="627662"/>
            <a:ext cx="1109539" cy="3907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400">
                <a:latin typeface="Arial"/>
                <a:ea typeface="Arial"/>
                <a:cs typeface="Arial"/>
                <a:sym typeface="Arial"/>
              </a:defRPr>
            </a:pPr>
            <a:r>
              <a:t>Blood leaves</a:t>
            </a:r>
            <a:br/>
            <a:r>
              <a:t>glomerulus.</a:t>
            </a:r>
          </a:p>
        </p:txBody>
      </p:sp>
      <p:sp>
        <p:nvSpPr>
          <p:cNvPr id="711" name="Shape 711"/>
          <p:cNvSpPr/>
          <p:nvPr/>
        </p:nvSpPr>
        <p:spPr>
          <a:xfrm>
            <a:off x="3242168" y="234808"/>
            <a:ext cx="3392687" cy="2921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600">
                <a:latin typeface="Arial Black"/>
                <a:ea typeface="Arial Black"/>
                <a:cs typeface="Arial Black"/>
                <a:sym typeface="Arial Black"/>
              </a:defRPr>
            </a:pPr>
            <a:r>
              <a:t>(a)</a:t>
            </a:r>
            <a:r>
              <a:rPr b="1">
                <a:latin typeface="Arial"/>
                <a:ea typeface="Arial"/>
                <a:cs typeface="Arial"/>
                <a:sym typeface="Arial"/>
              </a:rPr>
              <a:t> Anatomy of the renal corpuscle</a:t>
            </a:r>
          </a:p>
        </p:txBody>
      </p:sp>
      <p:sp>
        <p:nvSpPr>
          <p:cNvPr id="712" name="Shape 712"/>
          <p:cNvSpPr/>
          <p:nvPr/>
        </p:nvSpPr>
        <p:spPr>
          <a:xfrm>
            <a:off x="7071359" y="641208"/>
            <a:ext cx="1606824" cy="19738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Bowman’s capsule</a:t>
            </a:r>
          </a:p>
        </p:txBody>
      </p:sp>
      <p:sp>
        <p:nvSpPr>
          <p:cNvPr id="713" name="Shape 713"/>
          <p:cNvSpPr/>
          <p:nvPr/>
        </p:nvSpPr>
        <p:spPr>
          <a:xfrm>
            <a:off x="7552266" y="1135662"/>
            <a:ext cx="1000672"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Glomerulus</a:t>
            </a:r>
          </a:p>
        </p:txBody>
      </p:sp>
      <p:sp>
        <p:nvSpPr>
          <p:cNvPr id="714" name="Shape 714"/>
          <p:cNvSpPr/>
          <p:nvPr/>
        </p:nvSpPr>
        <p:spPr>
          <a:xfrm>
            <a:off x="8683413" y="2011679"/>
            <a:ext cx="895276" cy="77737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400">
                <a:latin typeface="Arial"/>
                <a:ea typeface="Arial"/>
                <a:cs typeface="Arial"/>
                <a:sym typeface="Arial"/>
              </a:defRPr>
            </a:pPr>
            <a:r>
              <a:t>Pre-urine</a:t>
            </a:r>
            <a:br/>
            <a:r>
              <a:t>leaves</a:t>
            </a:r>
            <a:br/>
            <a:r>
              <a:t>Bowman’s</a:t>
            </a:r>
            <a:br/>
            <a:r>
              <a:t>capsule.</a:t>
            </a:r>
          </a:p>
        </p:txBody>
      </p:sp>
      <p:sp>
        <p:nvSpPr>
          <p:cNvPr id="715" name="Shape 715"/>
          <p:cNvSpPr/>
          <p:nvPr/>
        </p:nvSpPr>
        <p:spPr>
          <a:xfrm>
            <a:off x="3506329" y="4526844"/>
            <a:ext cx="1099381" cy="3907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400">
                <a:latin typeface="Arial"/>
                <a:ea typeface="Arial"/>
                <a:cs typeface="Arial"/>
                <a:sym typeface="Arial"/>
              </a:defRPr>
            </a:pPr>
            <a:r>
              <a:t>Blood enters</a:t>
            </a:r>
            <a:br/>
            <a:r>
              <a:t>glomerulus.</a:t>
            </a:r>
          </a:p>
        </p:txBody>
      </p:sp>
      <p:sp>
        <p:nvSpPr>
          <p:cNvPr id="716" name="Shape 716"/>
          <p:cNvSpPr/>
          <p:nvPr/>
        </p:nvSpPr>
        <p:spPr>
          <a:xfrm>
            <a:off x="3230879" y="5662506"/>
            <a:ext cx="1721943"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Pores in glomerulus</a:t>
            </a:r>
          </a:p>
        </p:txBody>
      </p:sp>
      <p:sp>
        <p:nvSpPr>
          <p:cNvPr id="717" name="Shape 717"/>
          <p:cNvSpPr/>
          <p:nvPr/>
        </p:nvSpPr>
        <p:spPr>
          <a:xfrm>
            <a:off x="3239910" y="6380479"/>
            <a:ext cx="1178385" cy="77737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400">
                <a:latin typeface="Arial"/>
                <a:ea typeface="Arial"/>
                <a:cs typeface="Arial"/>
                <a:sym typeface="Arial"/>
              </a:defRPr>
            </a:pPr>
            <a:r>
              <a:t>Filtration slits</a:t>
            </a:r>
            <a:br/>
            <a:r>
              <a:t>in cells that</a:t>
            </a:r>
            <a:br/>
            <a:r>
              <a:t>wrap around</a:t>
            </a:r>
            <a:br/>
            <a:r>
              <a:t>vessel</a:t>
            </a:r>
          </a:p>
        </p:txBody>
      </p:sp>
      <p:sp>
        <p:nvSpPr>
          <p:cNvPr id="718" name="Shape 718"/>
          <p:cNvSpPr/>
          <p:nvPr/>
        </p:nvSpPr>
        <p:spPr>
          <a:xfrm>
            <a:off x="7213600" y="5696373"/>
            <a:ext cx="1415914" cy="58404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400">
                <a:latin typeface="Arial"/>
                <a:ea typeface="Arial"/>
                <a:cs typeface="Arial"/>
                <a:sym typeface="Arial"/>
              </a:defRPr>
            </a:pPr>
            <a:r>
              <a:t>Large molecules</a:t>
            </a:r>
            <a:br/>
            <a:r>
              <a:t>and cells remain</a:t>
            </a:r>
            <a:br/>
            <a:r>
              <a:t>in bloodstream.</a:t>
            </a:r>
          </a:p>
        </p:txBody>
      </p:sp>
      <p:sp>
        <p:nvSpPr>
          <p:cNvPr id="719" name="Shape 719"/>
          <p:cNvSpPr/>
          <p:nvPr/>
        </p:nvSpPr>
        <p:spPr>
          <a:xfrm>
            <a:off x="7938346" y="7042008"/>
            <a:ext cx="1675669" cy="121338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defRPr b="1" sz="1400">
                <a:latin typeface="Arial"/>
                <a:ea typeface="Arial"/>
                <a:cs typeface="Arial"/>
                <a:sym typeface="Arial"/>
              </a:defRPr>
            </a:pPr>
            <a:r>
              <a:t>Fluid and small </a:t>
            </a:r>
            <a:br/>
            <a:r>
              <a:t>solutes are pushed</a:t>
            </a:r>
            <a:br/>
            <a:r>
              <a:t>through the pores</a:t>
            </a:r>
            <a:br/>
            <a:r>
              <a:t>and the filtration</a:t>
            </a:r>
            <a:br/>
            <a:r>
              <a:t>slits into Bowman’s</a:t>
            </a:r>
            <a:br/>
            <a:r>
              <a:t>capsule.</a:t>
            </a:r>
          </a:p>
        </p:txBody>
      </p:sp>
      <p:sp>
        <p:nvSpPr>
          <p:cNvPr id="720" name="Shape 720"/>
          <p:cNvSpPr/>
          <p:nvPr/>
        </p:nvSpPr>
        <p:spPr>
          <a:xfrm>
            <a:off x="3456657" y="8875324"/>
            <a:ext cx="1435188" cy="39071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400">
                <a:latin typeface="Arial"/>
                <a:ea typeface="Arial"/>
                <a:cs typeface="Arial"/>
                <a:sym typeface="Arial"/>
              </a:defRPr>
            </a:pPr>
            <a:r>
              <a:t>Direction of</a:t>
            </a:r>
            <a:br/>
            <a:r>
              <a:t>blood movement</a:t>
            </a:r>
          </a:p>
        </p:txBody>
      </p:sp>
      <p:sp>
        <p:nvSpPr>
          <p:cNvPr id="721" name="Shape 721"/>
          <p:cNvSpPr/>
          <p:nvPr/>
        </p:nvSpPr>
        <p:spPr>
          <a:xfrm flipH="1">
            <a:off x="6707857" y="769902"/>
            <a:ext cx="336410" cy="338667"/>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722" name="Shape 722"/>
          <p:cNvSpPr/>
          <p:nvPr/>
        </p:nvSpPr>
        <p:spPr>
          <a:xfrm flipH="1">
            <a:off x="6960729" y="1289191"/>
            <a:ext cx="564445" cy="806027"/>
          </a:xfrm>
          <a:prstGeom prst="line">
            <a:avLst/>
          </a:prstGeom>
          <a:ln w="25400">
            <a:solidFill>
              <a:srgbClr val="000000"/>
            </a:solidFill>
          </a:ln>
        </p:spPr>
        <p:txBody>
          <a:bodyPr lIns="65023" tIns="65023" rIns="65023" bIns="65023"/>
          <a:lstStyle/>
          <a:p>
            <a:pPr algn="l" defTabSz="1300480">
              <a:defRPr sz="3400">
                <a:latin typeface="Arial"/>
                <a:ea typeface="Arial"/>
                <a:cs typeface="Arial"/>
                <a:sym typeface="Arial"/>
              </a:defRPr>
            </a:pPr>
          </a:p>
        </p:txBody>
      </p:sp>
      <p:sp>
        <p:nvSpPr>
          <p:cNvPr id="723" name="Shape 723"/>
          <p:cNvSpPr/>
          <p:nvPr/>
        </p:nvSpPr>
        <p:spPr>
          <a:xfrm>
            <a:off x="4576515" y="6491110"/>
            <a:ext cx="830863" cy="469619"/>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724" name="Shape 724"/>
          <p:cNvSpPr/>
          <p:nvPr/>
        </p:nvSpPr>
        <p:spPr>
          <a:xfrm>
            <a:off x="5177084" y="5804746"/>
            <a:ext cx="530579" cy="372535"/>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725" name="Shape 725"/>
          <p:cNvSpPr/>
          <p:nvPr/>
        </p:nvSpPr>
        <p:spPr>
          <a:xfrm>
            <a:off x="5177084" y="5804746"/>
            <a:ext cx="410916" cy="564445"/>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726" name="Shape 726"/>
          <p:cNvSpPr/>
          <p:nvPr/>
        </p:nvSpPr>
        <p:spPr>
          <a:xfrm rot="19780371">
            <a:off x="6820746" y="896337"/>
            <a:ext cx="176108" cy="24067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965" y="0"/>
                  <a:pt x="10800" y="107"/>
                  <a:pt x="10800" y="240"/>
                </a:cubicBezTo>
                <a:lnTo>
                  <a:pt x="10800" y="10560"/>
                </a:lnTo>
                <a:cubicBezTo>
                  <a:pt x="10800" y="10693"/>
                  <a:pt x="15635" y="10800"/>
                  <a:pt x="21600" y="10800"/>
                </a:cubicBezTo>
                <a:cubicBezTo>
                  <a:pt x="15635" y="10800"/>
                  <a:pt x="10800" y="10907"/>
                  <a:pt x="10800" y="11040"/>
                </a:cubicBezTo>
                <a:lnTo>
                  <a:pt x="10800" y="21360"/>
                </a:lnTo>
                <a:cubicBezTo>
                  <a:pt x="10800" y="21493"/>
                  <a:pt x="5965" y="21600"/>
                  <a:pt x="0" y="21600"/>
                </a:cubicBezTo>
              </a:path>
            </a:pathLst>
          </a:custGeom>
          <a:ln w="25400">
            <a:solidFill>
              <a:srgbClr val="000000"/>
            </a:solidFill>
          </a:ln>
        </p:spPr>
        <p:txBody>
          <a:bodyPr lIns="65023" tIns="65023" rIns="65023" bIns="65023" anchor="ctr"/>
          <a:lstStyle/>
          <a:p>
            <a:pPr defTabSz="1300480">
              <a:defRPr b="1" sz="3400">
                <a:latin typeface="Times"/>
                <a:ea typeface="Times"/>
                <a:cs typeface="Times"/>
                <a:sym typeface="Times"/>
              </a:defRPr>
            </a:pPr>
          </a:p>
        </p:txBody>
      </p:sp>
    </p:spTree>
  </p:cSld>
  <p:clrMapOvr>
    <a:masterClrMapping/>
  </p:clrMapOvr>
  <p:transition xmlns:p14="http://schemas.microsoft.com/office/powerpoint/2010/main" spd="med" advClick="1" p14:dur="1000"/>
</p:sld>
</file>

<file path=ppt/slides/slide87.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730" name="Shape 730"/>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Filtration: The Renal Corpuscle</a:t>
            </a:r>
          </a:p>
        </p:txBody>
      </p:sp>
      <p:sp>
        <p:nvSpPr>
          <p:cNvPr id="731" name="Shape 731"/>
          <p:cNvSpPr/>
          <p:nvPr>
            <p:ph type="body" idx="4294967295"/>
          </p:nvPr>
        </p:nvSpPr>
        <p:spPr>
          <a:xfrm>
            <a:off x="205457" y="1837831"/>
            <a:ext cx="12474223" cy="7283592"/>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renal corpuscle is surrounded by blood </a:t>
            </a:r>
            <a:br/>
            <a:r>
              <a:t>capillaries</a:t>
            </a:r>
          </a:p>
          <a:p>
            <a:pPr lvl="1" marL="831361" indent="-386861" defTabSz="1300480">
              <a:spcBef>
                <a:spcPts val="800"/>
              </a:spcBef>
              <a:buClr>
                <a:srgbClr val="9D002D"/>
              </a:buClr>
              <a:buSzPct val="100000"/>
              <a:buChar char="–"/>
              <a:defRPr>
                <a:latin typeface="Arial"/>
                <a:ea typeface="Arial"/>
                <a:cs typeface="Arial"/>
                <a:sym typeface="Arial"/>
              </a:defRPr>
            </a:pPr>
            <a:r>
              <a:t>The capillaries have large pores surrounded by cells that are folded into slits and ridges</a:t>
            </a:r>
          </a:p>
          <a:p>
            <a:pPr lvl="1" marL="831361" indent="-386861" defTabSz="1300480">
              <a:spcBef>
                <a:spcPts val="800"/>
              </a:spcBef>
              <a:buClr>
                <a:srgbClr val="9D002D"/>
              </a:buClr>
              <a:buSzPct val="100000"/>
              <a:buChar char="–"/>
              <a:defRPr>
                <a:latin typeface="Arial"/>
                <a:ea typeface="Arial"/>
                <a:cs typeface="Arial"/>
                <a:sym typeface="Arial"/>
              </a:defRPr>
            </a:pPr>
            <a:r>
              <a:t>Water and solutes are forced out of the blood through the pores in the glomerulus</a:t>
            </a:r>
            <a:endParaRPr sz="3400"/>
          </a:p>
          <a:p>
            <a:pPr lvl="2" indent="-431800" defTabSz="1300480">
              <a:spcBef>
                <a:spcPts val="800"/>
              </a:spcBef>
              <a:buClr>
                <a:srgbClr val="9D002D"/>
              </a:buClr>
              <a:buSzPct val="100000"/>
              <a:buChar char="–"/>
              <a:defRPr sz="3400">
                <a:latin typeface="Arial"/>
                <a:ea typeface="Arial"/>
                <a:cs typeface="Arial"/>
                <a:sym typeface="Arial"/>
              </a:defRPr>
            </a:pPr>
            <a:r>
              <a:t>Resulting in the formation of a </a:t>
            </a:r>
            <a:r>
              <a:rPr b="1"/>
              <a:t>filtrate </a:t>
            </a:r>
            <a:r>
              <a:t>that allows water and small solutes into the Bowman’s capsule</a:t>
            </a:r>
          </a:p>
        </p:txBody>
      </p:sp>
      <p:sp>
        <p:nvSpPr>
          <p:cNvPr id="732" name="Shape 732"/>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88.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734" name="Shape 734"/>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Filtration: The Renal Corpuscle</a:t>
            </a:r>
          </a:p>
        </p:txBody>
      </p:sp>
      <p:sp>
        <p:nvSpPr>
          <p:cNvPr id="735" name="Shape 735"/>
          <p:cNvSpPr/>
          <p:nvPr>
            <p:ph type="body" idx="4294967295"/>
          </p:nvPr>
        </p:nvSpPr>
        <p:spPr>
          <a:xfrm>
            <a:off x="205457" y="1855893"/>
            <a:ext cx="12564535" cy="7391965"/>
          </a:xfrm>
          <a:prstGeom prst="rect">
            <a:avLst/>
          </a:prstGeom>
        </p:spPr>
        <p:txBody>
          <a:bodyPr lIns="0" tIns="0" rIns="0" bIns="0" anchor="t"/>
          <a:lstStyle/>
          <a:p>
            <a:pPr lvl="1" marL="831361" indent="-386861" defTabSz="1300480">
              <a:spcBef>
                <a:spcPts val="800"/>
              </a:spcBef>
              <a:buClr>
                <a:srgbClr val="9D002D"/>
              </a:buClr>
              <a:buSzPct val="100000"/>
              <a:buChar char="–"/>
              <a:defRPr>
                <a:latin typeface="Arial"/>
                <a:ea typeface="Arial"/>
                <a:cs typeface="Arial"/>
                <a:sym typeface="Arial"/>
              </a:defRPr>
            </a:pPr>
            <a:r>
              <a:t>Larger molecules remain in the blood and cannot </a:t>
            </a:r>
            <a:br/>
            <a:r>
              <a:t>enter the nephron</a:t>
            </a:r>
          </a:p>
          <a:p>
            <a:pPr lvl="1" marL="831361" indent="-386861" defTabSz="1300480">
              <a:spcBef>
                <a:spcPts val="800"/>
              </a:spcBef>
              <a:buClr>
                <a:srgbClr val="9D002D"/>
              </a:buClr>
              <a:buSzPct val="100000"/>
              <a:buChar char="–"/>
              <a:defRPr>
                <a:latin typeface="Arial"/>
                <a:ea typeface="Arial"/>
                <a:cs typeface="Arial"/>
                <a:sym typeface="Arial"/>
              </a:defRPr>
            </a:pPr>
            <a:r>
              <a:t>Pressure required for this movement of smaller molecules is supplied from the blood</a:t>
            </a:r>
          </a:p>
          <a:p>
            <a:pPr lvl="1" marL="831361" indent="-386861" defTabSz="1300480">
              <a:spcBef>
                <a:spcPts val="800"/>
              </a:spcBef>
              <a:buClr>
                <a:srgbClr val="9D002D"/>
              </a:buClr>
              <a:buSzPct val="100000"/>
              <a:buChar char="–"/>
              <a:defRPr>
                <a:latin typeface="Arial"/>
                <a:ea typeface="Arial"/>
                <a:cs typeface="Arial"/>
                <a:sym typeface="Arial"/>
              </a:defRPr>
            </a:pPr>
            <a:r>
              <a:t>About 25% of the water and solutes present in blood </a:t>
            </a:r>
            <a:br/>
            <a:r>
              <a:t>is removed</a:t>
            </a:r>
          </a:p>
        </p:txBody>
      </p:sp>
      <p:sp>
        <p:nvSpPr>
          <p:cNvPr id="736" name="Shape 736"/>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89.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738" name="Shape 738"/>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Filtration: The Renal Corpuscle</a:t>
            </a:r>
          </a:p>
        </p:txBody>
      </p:sp>
      <p:sp>
        <p:nvSpPr>
          <p:cNvPr id="739" name="Shape 739"/>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renal corpuscles of a human kidney are capable of producing about 180 liters of filtrate per day</a:t>
            </a:r>
          </a:p>
          <a:p>
            <a:pPr lvl="1" marL="831361" indent="-386861" defTabSz="1300480">
              <a:spcBef>
                <a:spcPts val="800"/>
              </a:spcBef>
              <a:buClr>
                <a:srgbClr val="9D002D"/>
              </a:buClr>
              <a:buSzPct val="100000"/>
              <a:buChar char="–"/>
              <a:defRPr>
                <a:latin typeface="Arial"/>
                <a:ea typeface="Arial"/>
                <a:cs typeface="Arial"/>
                <a:sym typeface="Arial"/>
              </a:defRPr>
            </a:pPr>
            <a:r>
              <a:t>About 99% of the filtrate is recycled—only a tiny fraction of the original volume is actually excreted</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Filtering large volumes from the blood allows wastes to be removed effectively</a:t>
            </a:r>
          </a:p>
          <a:p>
            <a:pPr lvl="1" marL="831361" indent="-386861" defTabSz="1300480">
              <a:spcBef>
                <a:spcPts val="800"/>
              </a:spcBef>
              <a:buClr>
                <a:srgbClr val="9D002D"/>
              </a:buClr>
              <a:buSzPct val="100000"/>
              <a:buChar char="–"/>
              <a:defRPr>
                <a:latin typeface="Arial"/>
                <a:ea typeface="Arial"/>
                <a:cs typeface="Arial"/>
                <a:sym typeface="Arial"/>
              </a:defRPr>
            </a:pPr>
            <a:r>
              <a:t>Pairing this process with reabsorption allows waste excretion to occur with a minimum of water and nutrient loss</a:t>
            </a:r>
          </a:p>
        </p:txBody>
      </p:sp>
      <p:sp>
        <p:nvSpPr>
          <p:cNvPr id="740" name="Shape 740"/>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Osmoregulation and Excretion</a:t>
            </a:r>
          </a:p>
        </p:txBody>
      </p:sp>
      <p:sp>
        <p:nvSpPr>
          <p:cNvPr id="209" name="Shape 209"/>
          <p:cNvSpPr/>
          <p:nvPr>
            <p:ph type="body" idx="4294967295"/>
          </p:nvPr>
        </p:nvSpPr>
        <p:spPr>
          <a:xfrm>
            <a:off x="205457" y="1819768"/>
            <a:ext cx="12480997" cy="7667415"/>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Electrolytes and water move through organisms by diffusion and osmosis</a:t>
            </a:r>
            <a:endParaRPr b="1"/>
          </a:p>
          <a:p>
            <a:pPr marL="379185" indent="-379185" defTabSz="1300480">
              <a:spcBef>
                <a:spcPts val="900"/>
              </a:spcBef>
              <a:buClr>
                <a:srgbClr val="9D002D"/>
              </a:buClr>
              <a:buSzPct val="100000"/>
              <a:buFont typeface="Wingdings"/>
              <a:buChar char="▪"/>
              <a:defRPr b="1" sz="3800">
                <a:latin typeface="Arial"/>
                <a:ea typeface="Arial"/>
                <a:cs typeface="Arial"/>
                <a:sym typeface="Arial"/>
              </a:defRPr>
            </a:pPr>
            <a:r>
              <a:t>Diffusion </a:t>
            </a:r>
            <a:r>
              <a:rPr b="0"/>
              <a:t>is the movement of substances from regions of higher concentration to regions of lower concentration, along their concentration gradients</a:t>
            </a:r>
            <a:endParaRPr b="0"/>
          </a:p>
        </p:txBody>
      </p:sp>
      <p:sp>
        <p:nvSpPr>
          <p:cNvPr id="210" name="Shape 210"/>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90.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742" name="Shape 742"/>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Reabsorption: The Proximal Tubule</a:t>
            </a:r>
          </a:p>
        </p:txBody>
      </p:sp>
      <p:sp>
        <p:nvSpPr>
          <p:cNvPr id="743" name="Shape 743"/>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Filtrate containing water, waste products, and valuable nutrients leaves Bowman’s capsule and enters a convoluted structure called the </a:t>
            </a:r>
            <a:r>
              <a:rPr b="1"/>
              <a:t>proximal tubule</a:t>
            </a:r>
            <a:endParaRPr b="1"/>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fluid inside this tubule contains water and small solutes such as urea, glucose, amino acids, vitamins, and electrolytes</a:t>
            </a:r>
          </a:p>
          <a:p>
            <a:pPr lvl="1" marL="831361" indent="-386861" defTabSz="1300480">
              <a:spcBef>
                <a:spcPts val="800"/>
              </a:spcBef>
              <a:buClr>
                <a:srgbClr val="9D002D"/>
              </a:buClr>
              <a:buSzPct val="100000"/>
              <a:buChar char="–"/>
              <a:defRPr>
                <a:latin typeface="Arial"/>
                <a:ea typeface="Arial"/>
                <a:cs typeface="Arial"/>
                <a:sym typeface="Arial"/>
              </a:defRPr>
            </a:pPr>
            <a:r>
              <a:t>Some of these molecules are waste products; others are valuable nutrients</a:t>
            </a:r>
          </a:p>
        </p:txBody>
      </p:sp>
      <p:sp>
        <p:nvSpPr>
          <p:cNvPr id="744" name="Shape 744"/>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91.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746" name="Shape 746"/>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Active Transport Occurs in Epithelial Cells</a:t>
            </a:r>
          </a:p>
        </p:txBody>
      </p:sp>
      <p:sp>
        <p:nvSpPr>
          <p:cNvPr id="747" name="Shape 747"/>
          <p:cNvSpPr/>
          <p:nvPr>
            <p:ph type="body" idx="4294967295"/>
          </p:nvPr>
        </p:nvSpPr>
        <p:spPr>
          <a:xfrm>
            <a:off x="205458" y="1819768"/>
            <a:ext cx="12300373" cy="7559041"/>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epithelial cells of the proximal tubule have a prominent series of small projections called </a:t>
            </a:r>
            <a:r>
              <a:rPr b="1"/>
              <a:t>microvilli</a:t>
            </a:r>
            <a:r>
              <a:t> facing the lumen</a:t>
            </a:r>
          </a:p>
          <a:p>
            <a:pPr lvl="1" marL="831361" indent="-386861" defTabSz="1300480">
              <a:spcBef>
                <a:spcPts val="800"/>
              </a:spcBef>
              <a:buClr>
                <a:srgbClr val="9D002D"/>
              </a:buClr>
              <a:buSzPct val="100000"/>
              <a:buChar char="–"/>
              <a:defRPr>
                <a:latin typeface="Arial"/>
                <a:ea typeface="Arial"/>
                <a:cs typeface="Arial"/>
                <a:sym typeface="Arial"/>
              </a:defRPr>
            </a:pPr>
            <a:r>
              <a:t>The microvilli greatly increase the epithelial surface area</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proximal tubule functions in active transport of selected molecules out of the filtrate</a:t>
            </a:r>
          </a:p>
          <a:p>
            <a:pPr lvl="1" marL="831361" indent="-386861" defTabSz="1300480">
              <a:spcBef>
                <a:spcPts val="800"/>
              </a:spcBef>
              <a:buClr>
                <a:srgbClr val="9D002D"/>
              </a:buClr>
              <a:buSzPct val="100000"/>
              <a:buChar char="–"/>
              <a:defRPr>
                <a:latin typeface="Arial"/>
                <a:ea typeface="Arial"/>
                <a:cs typeface="Arial"/>
                <a:sym typeface="Arial"/>
              </a:defRPr>
            </a:pPr>
            <a:r>
              <a:t>Solutes leave the proximal tubule and enter epithelial cells; water follows along the osmotic gradient</a:t>
            </a:r>
          </a:p>
          <a:p>
            <a:pPr lvl="1" marL="831361" indent="-386861" defTabSz="1300480">
              <a:spcBef>
                <a:spcPts val="800"/>
              </a:spcBef>
              <a:buClr>
                <a:srgbClr val="9D002D"/>
              </a:buClr>
              <a:buSzPct val="100000"/>
              <a:buChar char="–"/>
              <a:defRPr>
                <a:latin typeface="Arial"/>
                <a:ea typeface="Arial"/>
                <a:cs typeface="Arial"/>
                <a:sym typeface="Arial"/>
              </a:defRPr>
            </a:pPr>
            <a:r>
              <a:t>In this way, valuable solutes and water are reabsorbed and returned to the body</a:t>
            </a:r>
          </a:p>
        </p:txBody>
      </p:sp>
      <p:sp>
        <p:nvSpPr>
          <p:cNvPr id="748" name="Shape 748"/>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92.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750" name="Shape 750"/>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“Master Gradient”</a:t>
            </a:r>
          </a:p>
        </p:txBody>
      </p:sp>
      <p:sp>
        <p:nvSpPr>
          <p:cNvPr id="751" name="Shape 751"/>
          <p:cNvSpPr/>
          <p:nvPr>
            <p:ph type="body" idx="4294967295"/>
          </p:nvPr>
        </p:nvSpPr>
        <p:spPr>
          <a:xfrm>
            <a:off x="205457" y="1819768"/>
            <a:ext cx="12480997" cy="754097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Selective reabsorption requires four molecular mechanisms resulting in a “master gradient”</a:t>
            </a:r>
          </a:p>
          <a:p>
            <a:pPr lvl="1" marL="989623" indent="-545123" defTabSz="1300480">
              <a:spcBef>
                <a:spcPts val="800"/>
              </a:spcBef>
              <a:buClr>
                <a:srgbClr val="000000"/>
              </a:buClr>
              <a:buSzPct val="100000"/>
              <a:buAutoNum type="arabicPeriod" startAt="1"/>
              <a:defRPr>
                <a:latin typeface="Arial"/>
                <a:ea typeface="Arial"/>
                <a:cs typeface="Arial"/>
                <a:sym typeface="Arial"/>
              </a:defRPr>
            </a:pPr>
            <a:r>
              <a:t>Na</a:t>
            </a:r>
            <a:r>
              <a:rPr baseline="30555"/>
              <a:t>+</a:t>
            </a:r>
            <a:r>
              <a:t>/K</a:t>
            </a:r>
            <a:r>
              <a:rPr baseline="30555"/>
              <a:t>+</a:t>
            </a:r>
            <a:r>
              <a:t>-ATPase in the basolateral membranes removes intracellular Na</a:t>
            </a:r>
            <a:r>
              <a:rPr baseline="30555"/>
              <a:t>+</a:t>
            </a:r>
          </a:p>
          <a:p>
            <a:pPr lvl="2" indent="-431800" defTabSz="1300480">
              <a:spcBef>
                <a:spcPts val="800"/>
              </a:spcBef>
              <a:buClr>
                <a:srgbClr val="9D002D"/>
              </a:buClr>
              <a:buSzPct val="100000"/>
              <a:buChar char="–"/>
              <a:defRPr sz="3400">
                <a:latin typeface="Arial"/>
                <a:ea typeface="Arial"/>
                <a:cs typeface="Arial"/>
                <a:sym typeface="Arial"/>
              </a:defRPr>
            </a:pPr>
            <a:r>
              <a:t>Creating a gradient for Na</a:t>
            </a:r>
            <a:r>
              <a:rPr baseline="30588"/>
              <a:t>+</a:t>
            </a:r>
            <a:r>
              <a:t> entry from the lumen</a:t>
            </a:r>
          </a:p>
          <a:p>
            <a:pPr lvl="1" marL="989623" indent="-545123" defTabSz="1300480">
              <a:spcBef>
                <a:spcPts val="800"/>
              </a:spcBef>
              <a:buClr>
                <a:srgbClr val="000000"/>
              </a:buClr>
              <a:buSzPct val="100000"/>
              <a:buAutoNum type="arabicPeriod" startAt="1"/>
              <a:defRPr>
                <a:latin typeface="Arial"/>
                <a:ea typeface="Arial"/>
                <a:cs typeface="Arial"/>
                <a:sym typeface="Arial"/>
              </a:defRPr>
            </a:pPr>
            <a:r>
              <a:t>In the apical membrane, Na</a:t>
            </a:r>
            <a:r>
              <a:rPr baseline="30555"/>
              <a:t>+</a:t>
            </a:r>
            <a:r>
              <a:t>-dependent cotransporters use the gradient to remove valuable ions and nutrients selectively from the filtrate</a:t>
            </a:r>
          </a:p>
          <a:p>
            <a:pPr lvl="2" indent="-431800" defTabSz="1300480">
              <a:spcBef>
                <a:spcPts val="800"/>
              </a:spcBef>
              <a:buClr>
                <a:srgbClr val="9D002D"/>
              </a:buClr>
              <a:buSzPct val="100000"/>
              <a:buChar char="–"/>
              <a:defRPr sz="3400">
                <a:latin typeface="Arial"/>
                <a:ea typeface="Arial"/>
                <a:cs typeface="Arial"/>
                <a:sym typeface="Arial"/>
              </a:defRPr>
            </a:pPr>
            <a:r>
              <a:t>The movement of Na</a:t>
            </a:r>
            <a:r>
              <a:rPr baseline="30588"/>
              <a:t>+</a:t>
            </a:r>
            <a:r>
              <a:t> into the cell sets up the means for moving other solutes against the concentration gradient</a:t>
            </a:r>
          </a:p>
        </p:txBody>
      </p:sp>
      <p:sp>
        <p:nvSpPr>
          <p:cNvPr id="752" name="Shape 752"/>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93.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754" name="Shape 754"/>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“Master Gradient”</a:t>
            </a:r>
          </a:p>
        </p:txBody>
      </p:sp>
      <p:sp>
        <p:nvSpPr>
          <p:cNvPr id="755" name="Shape 755"/>
          <p:cNvSpPr/>
          <p:nvPr>
            <p:ph type="body" idx="4294967295"/>
          </p:nvPr>
        </p:nvSpPr>
        <p:spPr>
          <a:xfrm>
            <a:off x="205457" y="1855893"/>
            <a:ext cx="12480997" cy="7215859"/>
          </a:xfrm>
          <a:prstGeom prst="rect">
            <a:avLst/>
          </a:prstGeom>
        </p:spPr>
        <p:txBody>
          <a:bodyPr lIns="0" tIns="0" rIns="0" bIns="0" anchor="t"/>
          <a:lstStyle/>
          <a:p>
            <a:pPr lvl="1" marL="972038" indent="-527538" defTabSz="1300480">
              <a:spcBef>
                <a:spcPts val="800"/>
              </a:spcBef>
              <a:buClr>
                <a:srgbClr val="000000"/>
              </a:buClr>
              <a:buSzPct val="100000"/>
              <a:buAutoNum type="arabicPeriod" startAt="3"/>
              <a:defRPr>
                <a:latin typeface="Arial"/>
                <a:ea typeface="Arial"/>
                <a:cs typeface="Arial"/>
                <a:sym typeface="Arial"/>
              </a:defRPr>
            </a:pPr>
            <a:r>
              <a:t>The solutes that move into the cell diffuse across the basolateral membrane into nearby blood vessels</a:t>
            </a:r>
          </a:p>
          <a:p>
            <a:pPr lvl="1" marL="972038" indent="-527538" defTabSz="1300480">
              <a:spcBef>
                <a:spcPts val="800"/>
              </a:spcBef>
              <a:buClr>
                <a:srgbClr val="000000"/>
              </a:buClr>
              <a:buSzPct val="100000"/>
              <a:buAutoNum type="arabicPeriod" startAt="3"/>
              <a:defRPr>
                <a:latin typeface="Arial"/>
                <a:ea typeface="Arial"/>
                <a:cs typeface="Arial"/>
                <a:sym typeface="Arial"/>
              </a:defRPr>
            </a:pPr>
            <a:r>
              <a:t>Water follows ions from the proximal tubule into the cell and then into the blood vessels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Almost all nutrients, NaCl, and water are reabsorbed through the proximal tubule</a:t>
            </a:r>
          </a:p>
        </p:txBody>
      </p:sp>
      <p:sp>
        <p:nvSpPr>
          <p:cNvPr id="756" name="Shape 756"/>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94.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pic>
        <p:nvPicPr>
          <p:cNvPr id="758" name="43_13_proximal_tubules_U.jpg"/>
          <p:cNvPicPr>
            <a:picLocks noChangeAspect="1"/>
          </p:cNvPicPr>
          <p:nvPr/>
        </p:nvPicPr>
        <p:blipFill>
          <a:blip r:embed="rId3">
            <a:extLst/>
          </a:blip>
          <a:srcRect l="0" t="0" r="0" b="2932"/>
          <a:stretch>
            <a:fillRect/>
          </a:stretch>
        </p:blipFill>
        <p:spPr>
          <a:xfrm>
            <a:off x="422204" y="1372728"/>
            <a:ext cx="12158135" cy="6800428"/>
          </a:xfrm>
          <a:prstGeom prst="rect">
            <a:avLst/>
          </a:prstGeom>
          <a:ln w="12700">
            <a:miter lim="400000"/>
          </a:ln>
        </p:spPr>
      </p:pic>
      <p:sp>
        <p:nvSpPr>
          <p:cNvPr id="759" name="Shape 759"/>
          <p:cNvSpPr/>
          <p:nvPr>
            <p:ph type="title" idx="4294967295"/>
          </p:nvPr>
        </p:nvSpPr>
        <p:spPr>
          <a:xfrm>
            <a:off x="27093" y="-1"/>
            <a:ext cx="5644445"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43.13</a:t>
            </a:r>
          </a:p>
        </p:txBody>
      </p:sp>
      <p:sp>
        <p:nvSpPr>
          <p:cNvPr id="760" name="Shape 760"/>
          <p:cNvSpPr/>
          <p:nvPr/>
        </p:nvSpPr>
        <p:spPr>
          <a:xfrm>
            <a:off x="5028070" y="1390790"/>
            <a:ext cx="5995704" cy="3302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800">
                <a:latin typeface="Arial Black"/>
                <a:ea typeface="Arial Black"/>
                <a:cs typeface="Arial Black"/>
                <a:sym typeface="Arial Black"/>
              </a:defRPr>
            </a:pPr>
            <a:r>
              <a:t>(b)</a:t>
            </a:r>
            <a:r>
              <a:rPr b="1">
                <a:latin typeface="Arial"/>
                <a:ea typeface="Arial"/>
                <a:cs typeface="Arial"/>
                <a:sym typeface="Arial"/>
              </a:rPr>
              <a:t> Model of selective reabsorption in proximal tubules</a:t>
            </a:r>
          </a:p>
        </p:txBody>
      </p:sp>
      <p:sp>
        <p:nvSpPr>
          <p:cNvPr id="761" name="Shape 761"/>
          <p:cNvSpPr/>
          <p:nvPr/>
        </p:nvSpPr>
        <p:spPr>
          <a:xfrm>
            <a:off x="5104835" y="2124568"/>
            <a:ext cx="2496345" cy="2219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600">
                <a:latin typeface="Arial"/>
                <a:ea typeface="Arial"/>
                <a:cs typeface="Arial"/>
                <a:sym typeface="Arial"/>
              </a:defRPr>
            </a:lvl1pPr>
          </a:lstStyle>
          <a:p>
            <a:pPr/>
            <a:r>
              <a:t>Lumen of proximal tubule</a:t>
            </a:r>
          </a:p>
        </p:txBody>
      </p:sp>
      <p:sp>
        <p:nvSpPr>
          <p:cNvPr id="762" name="Shape 762"/>
          <p:cNvSpPr/>
          <p:nvPr/>
        </p:nvSpPr>
        <p:spPr>
          <a:xfrm>
            <a:off x="451555" y="1388533"/>
            <a:ext cx="3671975" cy="58039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800">
                <a:latin typeface="Arial Black"/>
                <a:ea typeface="Arial Black"/>
                <a:cs typeface="Arial Black"/>
                <a:sym typeface="Arial Black"/>
              </a:defRPr>
            </a:pPr>
            <a:r>
              <a:t>(a)</a:t>
            </a:r>
            <a:r>
              <a:rPr b="1">
                <a:latin typeface="Arial"/>
                <a:ea typeface="Arial"/>
                <a:cs typeface="Arial"/>
                <a:sym typeface="Arial"/>
              </a:rPr>
              <a:t> Microvilli expand surface area</a:t>
            </a:r>
            <a:br>
              <a:rPr b="1">
                <a:latin typeface="Arial"/>
                <a:ea typeface="Arial"/>
                <a:cs typeface="Arial"/>
                <a:sym typeface="Arial"/>
              </a:rPr>
            </a:br>
            <a:r>
              <a:rPr b="1">
                <a:latin typeface="Arial"/>
                <a:ea typeface="Arial"/>
                <a:cs typeface="Arial"/>
                <a:sym typeface="Arial"/>
              </a:rPr>
              <a:t>of lumen of proximal tubule.</a:t>
            </a:r>
          </a:p>
        </p:txBody>
      </p:sp>
      <p:sp>
        <p:nvSpPr>
          <p:cNvPr id="763" name="Shape 763"/>
          <p:cNvSpPr/>
          <p:nvPr/>
        </p:nvSpPr>
        <p:spPr>
          <a:xfrm>
            <a:off x="5129670" y="2438400"/>
            <a:ext cx="1961655" cy="2921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sz="1600">
                <a:latin typeface="Arial Black"/>
                <a:ea typeface="Arial Black"/>
                <a:cs typeface="Arial Black"/>
                <a:sym typeface="Arial Black"/>
              </a:defRPr>
            </a:lvl1pPr>
          </a:lstStyle>
          <a:p>
            <a:pPr/>
            <a:r>
              <a:t>Apical membrane</a:t>
            </a:r>
          </a:p>
        </p:txBody>
      </p:sp>
      <p:sp>
        <p:nvSpPr>
          <p:cNvPr id="764" name="Shape 764"/>
          <p:cNvSpPr/>
          <p:nvPr/>
        </p:nvSpPr>
        <p:spPr>
          <a:xfrm>
            <a:off x="8222826" y="2460977"/>
            <a:ext cx="1028602" cy="2219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600">
                <a:latin typeface="Arial"/>
                <a:ea typeface="Arial"/>
                <a:cs typeface="Arial"/>
                <a:sym typeface="Arial"/>
              </a:defRPr>
            </a:lvl1pPr>
          </a:lstStyle>
          <a:p>
            <a:pPr/>
            <a:r>
              <a:t>Aquaporin</a:t>
            </a:r>
          </a:p>
        </p:txBody>
      </p:sp>
      <p:sp>
        <p:nvSpPr>
          <p:cNvPr id="765" name="Shape 765"/>
          <p:cNvSpPr/>
          <p:nvPr/>
        </p:nvSpPr>
        <p:spPr>
          <a:xfrm>
            <a:off x="5127413" y="6217920"/>
            <a:ext cx="1288257" cy="56959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600">
                <a:latin typeface="Arial Black"/>
                <a:ea typeface="Arial Black"/>
                <a:cs typeface="Arial Black"/>
                <a:sym typeface="Arial Black"/>
              </a:defRPr>
            </a:pPr>
            <a:r>
              <a:t>Basolateral</a:t>
            </a:r>
            <a:br/>
            <a:r>
              <a:t>membrane</a:t>
            </a:r>
          </a:p>
        </p:txBody>
      </p:sp>
      <p:sp>
        <p:nvSpPr>
          <p:cNvPr id="766" name="Shape 766"/>
          <p:cNvSpPr/>
          <p:nvPr/>
        </p:nvSpPr>
        <p:spPr>
          <a:xfrm>
            <a:off x="5260622" y="7121031"/>
            <a:ext cx="1345308" cy="65695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600">
                <a:latin typeface="Arial"/>
                <a:ea typeface="Arial"/>
                <a:cs typeface="Arial"/>
                <a:sym typeface="Arial"/>
              </a:defRPr>
            </a:pPr>
            <a:r>
              <a:t>Blood vessel</a:t>
            </a:r>
            <a:br/>
            <a:r>
              <a:t>near proximal</a:t>
            </a:r>
            <a:br/>
            <a:r>
              <a:t>tubule</a:t>
            </a:r>
          </a:p>
        </p:txBody>
      </p:sp>
      <p:sp>
        <p:nvSpPr>
          <p:cNvPr id="767" name="Shape 767"/>
          <p:cNvSpPr/>
          <p:nvPr/>
        </p:nvSpPr>
        <p:spPr>
          <a:xfrm>
            <a:off x="2117795" y="4341706"/>
            <a:ext cx="678757" cy="2219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600">
                <a:latin typeface="Arial"/>
                <a:ea typeface="Arial"/>
                <a:cs typeface="Arial"/>
                <a:sym typeface="Arial"/>
              </a:defRPr>
            </a:lvl1pPr>
          </a:lstStyle>
          <a:p>
            <a:pPr/>
            <a:r>
              <a:t>Lumen</a:t>
            </a:r>
          </a:p>
        </p:txBody>
      </p:sp>
      <p:sp>
        <p:nvSpPr>
          <p:cNvPr id="768" name="Shape 768"/>
          <p:cNvSpPr/>
          <p:nvPr/>
        </p:nvSpPr>
        <p:spPr>
          <a:xfrm>
            <a:off x="2083928" y="5136444"/>
            <a:ext cx="893466" cy="22195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600">
                <a:latin typeface="Arial"/>
                <a:ea typeface="Arial"/>
                <a:cs typeface="Arial"/>
                <a:sym typeface="Arial"/>
              </a:defRPr>
            </a:lvl1pPr>
          </a:lstStyle>
          <a:p>
            <a:pPr/>
            <a:r>
              <a:t>Microvilli</a:t>
            </a:r>
          </a:p>
        </p:txBody>
      </p:sp>
      <p:sp>
        <p:nvSpPr>
          <p:cNvPr id="769" name="Shape 769"/>
          <p:cNvSpPr/>
          <p:nvPr/>
        </p:nvSpPr>
        <p:spPr>
          <a:xfrm>
            <a:off x="4113670" y="6786880"/>
            <a:ext cx="479923" cy="23961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b="1" sz="1600">
                <a:solidFill>
                  <a:srgbClr val="FFFFFF"/>
                </a:solidFill>
                <a:latin typeface="Arial"/>
                <a:ea typeface="Arial"/>
                <a:cs typeface="Arial"/>
                <a:sym typeface="Arial"/>
              </a:defRPr>
            </a:pPr>
            <a:r>
              <a:t>2 </a:t>
            </a:r>
            <a:r>
              <a:rPr b="0">
                <a:latin typeface="Symbol"/>
                <a:ea typeface="Symbol"/>
                <a:cs typeface="Symbol"/>
                <a:sym typeface="Symbol"/>
              </a:rPr>
              <a:t>μ</a:t>
            </a:r>
            <a:r>
              <a:t>m</a:t>
            </a:r>
          </a:p>
        </p:txBody>
      </p:sp>
      <p:sp>
        <p:nvSpPr>
          <p:cNvPr id="770" name="Shape 770"/>
          <p:cNvSpPr/>
          <p:nvPr/>
        </p:nvSpPr>
        <p:spPr>
          <a:xfrm>
            <a:off x="4201724" y="7091680"/>
            <a:ext cx="338668" cy="1"/>
          </a:xfrm>
          <a:prstGeom prst="line">
            <a:avLst/>
          </a:prstGeom>
          <a:ln w="50800">
            <a:solidFill>
              <a:srgbClr val="FFFFFF"/>
            </a:solidFill>
          </a:ln>
        </p:spPr>
        <p:txBody>
          <a:bodyPr lIns="65023" tIns="65023" rIns="65023" bIns="65023"/>
          <a:lstStyle/>
          <a:p>
            <a:pPr algn="l" defTabSz="1300480">
              <a:defRPr sz="3400">
                <a:latin typeface="Arial"/>
                <a:ea typeface="Arial"/>
                <a:cs typeface="Arial"/>
                <a:sym typeface="Arial"/>
              </a:defRPr>
            </a:pPr>
          </a:p>
        </p:txBody>
      </p:sp>
      <p:sp>
        <p:nvSpPr>
          <p:cNvPr id="771" name="Shape 771"/>
          <p:cNvSpPr/>
          <p:nvPr/>
        </p:nvSpPr>
        <p:spPr>
          <a:xfrm>
            <a:off x="5610577" y="2673208"/>
            <a:ext cx="1" cy="180623"/>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772" name="Shape 772"/>
          <p:cNvSpPr/>
          <p:nvPr/>
        </p:nvSpPr>
        <p:spPr>
          <a:xfrm>
            <a:off x="8717279" y="2698044"/>
            <a:ext cx="13548" cy="853441"/>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773" name="Shape 773"/>
          <p:cNvSpPr/>
          <p:nvPr/>
        </p:nvSpPr>
        <p:spPr>
          <a:xfrm>
            <a:off x="5490915" y="5949244"/>
            <a:ext cx="1" cy="252872"/>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pic>
        <p:nvPicPr>
          <p:cNvPr id="774" name="43_13_epithelial_cells.png"/>
          <p:cNvPicPr>
            <a:picLocks noChangeAspect="1"/>
          </p:cNvPicPr>
          <p:nvPr/>
        </p:nvPicPr>
        <p:blipFill>
          <a:blip r:embed="rId4">
            <a:extLst/>
          </a:blip>
          <a:stretch>
            <a:fillRect/>
          </a:stretch>
        </p:blipFill>
        <p:spPr>
          <a:xfrm>
            <a:off x="1584959" y="6260817"/>
            <a:ext cx="1824286" cy="293512"/>
          </a:xfrm>
          <a:prstGeom prst="rect">
            <a:avLst/>
          </a:prstGeom>
          <a:ln w="12700">
            <a:miter lim="400000"/>
          </a:ln>
        </p:spPr>
      </p:pic>
      <p:sp>
        <p:nvSpPr>
          <p:cNvPr id="775" name="Shape 775"/>
          <p:cNvSpPr/>
          <p:nvPr/>
        </p:nvSpPr>
        <p:spPr>
          <a:xfrm>
            <a:off x="2564835" y="5405120"/>
            <a:ext cx="11290" cy="422205"/>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776" name="Shape 776"/>
          <p:cNvSpPr/>
          <p:nvPr/>
        </p:nvSpPr>
        <p:spPr>
          <a:xfrm>
            <a:off x="2576124" y="5418666"/>
            <a:ext cx="121921" cy="422205"/>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
        <p:nvSpPr>
          <p:cNvPr id="777" name="Shape 777"/>
          <p:cNvSpPr/>
          <p:nvPr/>
        </p:nvSpPr>
        <p:spPr>
          <a:xfrm flipH="1">
            <a:off x="2456462" y="5407377"/>
            <a:ext cx="97085" cy="361246"/>
          </a:xfrm>
          <a:prstGeom prst="line">
            <a:avLst/>
          </a:prstGeom>
          <a:ln w="25400">
            <a:solidFill>
              <a:srgbClr val="808080"/>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95.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781" name="Shape 781"/>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Loop of Henle</a:t>
            </a:r>
          </a:p>
        </p:txBody>
      </p:sp>
      <p:sp>
        <p:nvSpPr>
          <p:cNvPr id="782" name="Shape 782"/>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In about 20% of human nephrons, the fluid from the proximal tubule enters the loop of Henle</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loop of Henle is part of the proximal tubule that penetrates deep into the medulla</a:t>
            </a:r>
          </a:p>
        </p:txBody>
      </p:sp>
      <p:sp>
        <p:nvSpPr>
          <p:cNvPr id="783" name="Shape 783"/>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96.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785" name="Shape 785"/>
          <p:cNvSpPr/>
          <p:nvPr>
            <p:ph type="title" idx="4294967295"/>
          </p:nvPr>
        </p:nvSpPr>
        <p:spPr>
          <a:xfrm>
            <a:off x="79022" y="277706"/>
            <a:ext cx="12925779"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Creating an Osmotic Gradient: The Loop of Henle</a:t>
            </a:r>
          </a:p>
        </p:txBody>
      </p:sp>
      <p:sp>
        <p:nvSpPr>
          <p:cNvPr id="786" name="Shape 786"/>
          <p:cNvSpPr/>
          <p:nvPr>
            <p:ph type="body" idx="4294967295"/>
          </p:nvPr>
        </p:nvSpPr>
        <p:spPr>
          <a:xfrm>
            <a:off x="205457" y="1819768"/>
            <a:ext cx="12480997" cy="7649353"/>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In 1942, Werner Kuhn hypothesized that the </a:t>
            </a:r>
            <a:r>
              <a:rPr b="1"/>
              <a:t>loop of Henle</a:t>
            </a:r>
            <a:r>
              <a:t> functions as a countercurrent exchanger and multiplier that sets up an osmotic gradient rather than exchanging heat</a:t>
            </a:r>
          </a:p>
          <a:p>
            <a:pPr lvl="1" marL="831361" indent="-386861" defTabSz="1300480">
              <a:spcBef>
                <a:spcPts val="800"/>
              </a:spcBef>
              <a:buClr>
                <a:srgbClr val="9D002D"/>
              </a:buClr>
              <a:buSzPct val="100000"/>
              <a:buChar char="–"/>
              <a:defRPr>
                <a:latin typeface="Arial"/>
                <a:ea typeface="Arial"/>
                <a:cs typeface="Arial"/>
                <a:sym typeface="Arial"/>
              </a:defRPr>
            </a:pPr>
            <a:r>
              <a:t>The countercurrent flow of fluids sets up an osmotic gradient instead of a heat exchange</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Kuhn proposed, and experiments confirmed, that</a:t>
            </a:r>
          </a:p>
          <a:p>
            <a:pPr lvl="1" marL="831361" indent="-386861" defTabSz="1300480">
              <a:spcBef>
                <a:spcPts val="800"/>
              </a:spcBef>
              <a:buClr>
                <a:srgbClr val="9D002D"/>
              </a:buClr>
              <a:buSzPct val="100000"/>
              <a:buChar char="–"/>
              <a:defRPr>
                <a:latin typeface="Arial"/>
                <a:ea typeface="Arial"/>
                <a:cs typeface="Arial"/>
                <a:sym typeface="Arial"/>
              </a:defRPr>
            </a:pPr>
            <a:r>
              <a:t>The osmolarity of the fluid inside the loop of Henle is low in the cortex and high in the medulla</a:t>
            </a:r>
          </a:p>
          <a:p>
            <a:pPr lvl="1" marL="831361" indent="-386861" defTabSz="1300480">
              <a:spcBef>
                <a:spcPts val="800"/>
              </a:spcBef>
              <a:buClr>
                <a:srgbClr val="9D002D"/>
              </a:buClr>
              <a:buSzPct val="100000"/>
              <a:buChar char="–"/>
              <a:defRPr>
                <a:latin typeface="Arial"/>
                <a:ea typeface="Arial"/>
                <a:cs typeface="Arial"/>
                <a:sym typeface="Arial"/>
              </a:defRPr>
            </a:pPr>
            <a:r>
              <a:t>The osmolarity in tissues surrounding the loop mirrors the gradient inside the loop</a:t>
            </a:r>
          </a:p>
        </p:txBody>
      </p:sp>
      <p:sp>
        <p:nvSpPr>
          <p:cNvPr id="787" name="Shape 787"/>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97.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pic>
        <p:nvPicPr>
          <p:cNvPr id="789" name="43_14_loop_of_Henle_U.jpg"/>
          <p:cNvPicPr>
            <a:picLocks noChangeAspect="1"/>
          </p:cNvPicPr>
          <p:nvPr/>
        </p:nvPicPr>
        <p:blipFill>
          <a:blip r:embed="rId3">
            <a:extLst/>
          </a:blip>
          <a:srcRect l="0" t="0" r="0" b="2941"/>
          <a:stretch>
            <a:fillRect/>
          </a:stretch>
        </p:blipFill>
        <p:spPr>
          <a:xfrm>
            <a:off x="4156568" y="194168"/>
            <a:ext cx="4691664" cy="9089815"/>
          </a:xfrm>
          <a:prstGeom prst="rect">
            <a:avLst/>
          </a:prstGeom>
          <a:ln w="12700">
            <a:miter lim="400000"/>
          </a:ln>
        </p:spPr>
      </p:pic>
      <p:sp>
        <p:nvSpPr>
          <p:cNvPr id="790" name="Shape 790"/>
          <p:cNvSpPr/>
          <p:nvPr>
            <p:ph type="title" idx="4294967295"/>
          </p:nvPr>
        </p:nvSpPr>
        <p:spPr>
          <a:xfrm>
            <a:off x="27093" y="-1"/>
            <a:ext cx="5644445" cy="433495"/>
          </a:xfrm>
          <a:prstGeom prst="rect">
            <a:avLst/>
          </a:prstGeom>
        </p:spPr>
        <p:txBody>
          <a:bodyPr lIns="65023" tIns="65023" rIns="65023" bIns="65023" anchor="t"/>
          <a:lstStyle>
            <a:lvl1pPr algn="l" defTabSz="1300480">
              <a:defRPr sz="1600">
                <a:latin typeface="Arial"/>
                <a:ea typeface="Arial"/>
                <a:cs typeface="Arial"/>
                <a:sym typeface="Arial"/>
              </a:defRPr>
            </a:lvl1pPr>
          </a:lstStyle>
          <a:p>
            <a:pPr/>
            <a:r>
              <a:t>Figure 43.14</a:t>
            </a:r>
          </a:p>
        </p:txBody>
      </p:sp>
      <p:sp>
        <p:nvSpPr>
          <p:cNvPr id="791" name="Shape 791"/>
          <p:cNvSpPr/>
          <p:nvPr/>
        </p:nvSpPr>
        <p:spPr>
          <a:xfrm>
            <a:off x="6671733" y="1262097"/>
            <a:ext cx="1366863"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sz="1400">
                <a:latin typeface="Arial Black"/>
                <a:ea typeface="Arial Black"/>
                <a:cs typeface="Arial Black"/>
                <a:sym typeface="Arial Black"/>
              </a:defRPr>
            </a:lvl1pPr>
          </a:lstStyle>
          <a:p>
            <a:pPr/>
            <a:r>
              <a:t>Loop of Henle</a:t>
            </a:r>
          </a:p>
        </p:txBody>
      </p:sp>
      <p:sp>
        <p:nvSpPr>
          <p:cNvPr id="792" name="Shape 792"/>
          <p:cNvSpPr/>
          <p:nvPr/>
        </p:nvSpPr>
        <p:spPr>
          <a:xfrm rot="16200000">
            <a:off x="3435686" y="3167203"/>
            <a:ext cx="2395464" cy="47053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5000"/>
              </a:lnSpc>
              <a:defRPr sz="1400">
                <a:latin typeface="Arial Black"/>
                <a:ea typeface="Arial Black"/>
                <a:cs typeface="Arial Black"/>
                <a:sym typeface="Arial Black"/>
              </a:defRPr>
            </a:pPr>
            <a:r>
              <a:t>Percentage of maximum</a:t>
            </a:r>
            <a:br/>
            <a:r>
              <a:t>osmolarity</a:t>
            </a:r>
          </a:p>
        </p:txBody>
      </p:sp>
      <p:sp>
        <p:nvSpPr>
          <p:cNvPr id="793" name="Shape 793"/>
          <p:cNvSpPr/>
          <p:nvPr/>
        </p:nvSpPr>
        <p:spPr>
          <a:xfrm rot="16200000">
            <a:off x="3416281" y="7336066"/>
            <a:ext cx="2354053"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sz="1400">
                <a:latin typeface="Arial Black"/>
                <a:ea typeface="Arial Black"/>
                <a:cs typeface="Arial Black"/>
                <a:sym typeface="Arial Black"/>
              </a:defRPr>
            </a:lvl1pPr>
          </a:lstStyle>
          <a:p>
            <a:pPr/>
            <a:r>
              <a:t>Concentration  (mmol/L)</a:t>
            </a:r>
          </a:p>
        </p:txBody>
      </p:sp>
      <p:sp>
        <p:nvSpPr>
          <p:cNvPr id="794" name="Shape 794"/>
          <p:cNvSpPr/>
          <p:nvPr/>
        </p:nvSpPr>
        <p:spPr>
          <a:xfrm>
            <a:off x="4215270" y="228035"/>
            <a:ext cx="3207644" cy="2921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600">
                <a:latin typeface="Arial Black"/>
                <a:ea typeface="Arial Black"/>
                <a:cs typeface="Arial Black"/>
                <a:sym typeface="Arial Black"/>
              </a:defRPr>
            </a:pPr>
            <a:r>
              <a:t>(a) </a:t>
            </a:r>
            <a:r>
              <a:rPr b="1">
                <a:latin typeface="Arial"/>
                <a:ea typeface="Arial"/>
                <a:cs typeface="Arial"/>
                <a:sym typeface="Arial"/>
              </a:rPr>
              <a:t>Fluid inside the loop of Henle</a:t>
            </a:r>
          </a:p>
        </p:txBody>
      </p:sp>
      <p:sp>
        <p:nvSpPr>
          <p:cNvPr id="795" name="Shape 795"/>
          <p:cNvSpPr/>
          <p:nvPr/>
        </p:nvSpPr>
        <p:spPr>
          <a:xfrm>
            <a:off x="4210755" y="5585742"/>
            <a:ext cx="4314032" cy="2921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5000"/>
              </a:lnSpc>
              <a:defRPr sz="1600">
                <a:latin typeface="Arial Black"/>
                <a:ea typeface="Arial Black"/>
                <a:cs typeface="Arial Black"/>
                <a:sym typeface="Arial Black"/>
              </a:defRPr>
            </a:pPr>
            <a:r>
              <a:t>(b) </a:t>
            </a:r>
            <a:r>
              <a:rPr b="1">
                <a:latin typeface="Arial"/>
                <a:ea typeface="Arial"/>
                <a:cs typeface="Arial"/>
                <a:sym typeface="Arial"/>
              </a:rPr>
              <a:t>Interstitial fluid outside the loop of Henle</a:t>
            </a:r>
          </a:p>
        </p:txBody>
      </p:sp>
      <p:sp>
        <p:nvSpPr>
          <p:cNvPr id="796" name="Shape 796"/>
          <p:cNvSpPr/>
          <p:nvPr/>
        </p:nvSpPr>
        <p:spPr>
          <a:xfrm>
            <a:off x="5305777" y="4926470"/>
            <a:ext cx="575879" cy="19738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Cortex</a:t>
            </a:r>
          </a:p>
        </p:txBody>
      </p:sp>
      <p:sp>
        <p:nvSpPr>
          <p:cNvPr id="797" name="Shape 797"/>
          <p:cNvSpPr/>
          <p:nvPr/>
        </p:nvSpPr>
        <p:spPr>
          <a:xfrm>
            <a:off x="6098025" y="4928729"/>
            <a:ext cx="684573" cy="3907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5000"/>
              </a:lnSpc>
              <a:defRPr b="1" sz="1400">
                <a:latin typeface="Arial"/>
                <a:ea typeface="Arial"/>
                <a:cs typeface="Arial"/>
                <a:sym typeface="Arial"/>
              </a:defRPr>
            </a:pPr>
            <a:r>
              <a:t>Outer</a:t>
            </a:r>
            <a:br/>
            <a:r>
              <a:t>medulla</a:t>
            </a:r>
          </a:p>
        </p:txBody>
      </p:sp>
      <p:sp>
        <p:nvSpPr>
          <p:cNvPr id="798" name="Shape 798"/>
          <p:cNvSpPr/>
          <p:nvPr/>
        </p:nvSpPr>
        <p:spPr>
          <a:xfrm>
            <a:off x="7089422" y="4937759"/>
            <a:ext cx="1168661" cy="19738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Inner medulla</a:t>
            </a:r>
          </a:p>
        </p:txBody>
      </p:sp>
      <p:sp>
        <p:nvSpPr>
          <p:cNvPr id="799" name="Shape 799"/>
          <p:cNvSpPr/>
          <p:nvPr/>
        </p:nvSpPr>
        <p:spPr>
          <a:xfrm>
            <a:off x="7391964" y="3854026"/>
            <a:ext cx="1080022" cy="9312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b="1" sz="1400">
                <a:solidFill>
                  <a:srgbClr val="808080"/>
                </a:solidFill>
                <a:latin typeface="Arial"/>
                <a:ea typeface="Arial"/>
                <a:cs typeface="Arial"/>
                <a:sym typeface="Arial"/>
              </a:defRPr>
            </a:pPr>
            <a:r>
              <a:t>A strong</a:t>
            </a:r>
            <a:br/>
            <a:r>
              <a:t>gradient in</a:t>
            </a:r>
            <a:br/>
            <a:r>
              <a:t>osmolarity</a:t>
            </a:r>
            <a:br/>
            <a:r>
              <a:t>exists inside</a:t>
            </a:r>
            <a:br/>
            <a:r>
              <a:t>the loop</a:t>
            </a:r>
          </a:p>
        </p:txBody>
      </p:sp>
      <p:sp>
        <p:nvSpPr>
          <p:cNvPr id="800" name="Shape 800"/>
          <p:cNvSpPr/>
          <p:nvPr/>
        </p:nvSpPr>
        <p:spPr>
          <a:xfrm>
            <a:off x="5353191" y="8936284"/>
            <a:ext cx="575879" cy="19738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Cortex</a:t>
            </a:r>
          </a:p>
        </p:txBody>
      </p:sp>
      <p:sp>
        <p:nvSpPr>
          <p:cNvPr id="801" name="Shape 801"/>
          <p:cNvSpPr/>
          <p:nvPr/>
        </p:nvSpPr>
        <p:spPr>
          <a:xfrm>
            <a:off x="6145438" y="8938541"/>
            <a:ext cx="684573" cy="39071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1300480">
              <a:lnSpc>
                <a:spcPct val="95000"/>
              </a:lnSpc>
              <a:defRPr b="1" sz="1400">
                <a:latin typeface="Arial"/>
                <a:ea typeface="Arial"/>
                <a:cs typeface="Arial"/>
                <a:sym typeface="Arial"/>
              </a:defRPr>
            </a:pPr>
            <a:r>
              <a:t>Outer</a:t>
            </a:r>
            <a:br/>
            <a:r>
              <a:t>medulla</a:t>
            </a:r>
          </a:p>
        </p:txBody>
      </p:sp>
      <p:sp>
        <p:nvSpPr>
          <p:cNvPr id="802" name="Shape 802"/>
          <p:cNvSpPr/>
          <p:nvPr/>
        </p:nvSpPr>
        <p:spPr>
          <a:xfrm>
            <a:off x="7136835" y="8947573"/>
            <a:ext cx="1168662" cy="19738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defTabSz="1300480">
              <a:lnSpc>
                <a:spcPct val="95000"/>
              </a:lnSpc>
              <a:defRPr b="1" sz="1400">
                <a:latin typeface="Arial"/>
                <a:ea typeface="Arial"/>
                <a:cs typeface="Arial"/>
                <a:sym typeface="Arial"/>
              </a:defRPr>
            </a:lvl1pPr>
          </a:lstStyle>
          <a:p>
            <a:pPr/>
            <a:r>
              <a:t>Inner medulla</a:t>
            </a:r>
          </a:p>
        </p:txBody>
      </p:sp>
      <p:sp>
        <p:nvSpPr>
          <p:cNvPr id="803" name="Shape 803"/>
          <p:cNvSpPr/>
          <p:nvPr/>
        </p:nvSpPr>
        <p:spPr>
          <a:xfrm>
            <a:off x="7265528" y="7863840"/>
            <a:ext cx="1198440" cy="93123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1300480">
              <a:lnSpc>
                <a:spcPct val="90000"/>
              </a:lnSpc>
              <a:defRPr b="1" sz="1400">
                <a:solidFill>
                  <a:srgbClr val="808080"/>
                </a:solidFill>
                <a:latin typeface="Arial"/>
                <a:ea typeface="Arial"/>
                <a:cs typeface="Arial"/>
                <a:sym typeface="Arial"/>
              </a:defRPr>
            </a:pPr>
            <a:r>
              <a:t>A strong</a:t>
            </a:r>
            <a:br/>
            <a:r>
              <a:t>gradient in</a:t>
            </a:r>
            <a:br/>
            <a:r>
              <a:t>osmolarity</a:t>
            </a:r>
            <a:br/>
            <a:r>
              <a:t>exists outside</a:t>
            </a:r>
            <a:br/>
            <a:r>
              <a:t>the loop</a:t>
            </a:r>
          </a:p>
        </p:txBody>
      </p:sp>
    </p:spTree>
  </p:cSld>
  <p:clrMapOvr>
    <a:masterClrMapping/>
  </p:clrMapOvr>
  <p:transition xmlns:p14="http://schemas.microsoft.com/office/powerpoint/2010/main" spd="med" advClick="1" p14:dur="1000"/>
</p:sld>
</file>

<file path=ppt/slides/slide98.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07" name="Shape 807"/>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Structure of the Loop of Henle</a:t>
            </a:r>
          </a:p>
        </p:txBody>
      </p:sp>
      <p:sp>
        <p:nvSpPr>
          <p:cNvPr id="808" name="Shape 808"/>
          <p:cNvSpPr/>
          <p:nvPr>
            <p:ph type="body" idx="4294967295"/>
          </p:nvPr>
        </p:nvSpPr>
        <p:spPr>
          <a:xfrm>
            <a:off x="198684" y="1824284"/>
            <a:ext cx="12291344" cy="7423574"/>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loop of Henle has three distinct regions:</a:t>
            </a:r>
          </a:p>
          <a:p>
            <a:pPr lvl="1" marL="954453" indent="-509953" defTabSz="1300480">
              <a:spcBef>
                <a:spcPts val="800"/>
              </a:spcBef>
              <a:buClr>
                <a:srgbClr val="000000"/>
              </a:buClr>
              <a:buSzPct val="100000"/>
              <a:buAutoNum type="arabicPeriod" startAt="1"/>
              <a:defRPr>
                <a:latin typeface="Arial"/>
                <a:ea typeface="Arial"/>
                <a:cs typeface="Arial"/>
                <a:sym typeface="Arial"/>
              </a:defRPr>
            </a:pPr>
            <a:r>
              <a:t>The </a:t>
            </a:r>
            <a:r>
              <a:rPr b="1"/>
              <a:t>descending limb</a:t>
            </a:r>
          </a:p>
          <a:p>
            <a:pPr lvl="1" marL="954453" indent="-509953" defTabSz="1300480">
              <a:spcBef>
                <a:spcPts val="800"/>
              </a:spcBef>
              <a:buClr>
                <a:srgbClr val="000000"/>
              </a:buClr>
              <a:buSzPct val="100000"/>
              <a:buAutoNum type="arabicPeriod" startAt="1"/>
              <a:defRPr>
                <a:latin typeface="Arial"/>
                <a:ea typeface="Arial"/>
                <a:cs typeface="Arial"/>
                <a:sym typeface="Arial"/>
              </a:defRPr>
            </a:pPr>
            <a:r>
              <a:t>A </a:t>
            </a:r>
            <a:r>
              <a:rPr b="1"/>
              <a:t>thin ascending limb</a:t>
            </a:r>
          </a:p>
          <a:p>
            <a:pPr lvl="1" marL="954453" indent="-509953" defTabSz="1300480">
              <a:spcBef>
                <a:spcPts val="800"/>
              </a:spcBef>
              <a:buClr>
                <a:srgbClr val="000000"/>
              </a:buClr>
              <a:buSzPct val="100000"/>
              <a:buAutoNum type="arabicPeriod" startAt="1"/>
              <a:defRPr>
                <a:latin typeface="Arial"/>
                <a:ea typeface="Arial"/>
                <a:cs typeface="Arial"/>
                <a:sym typeface="Arial"/>
              </a:defRPr>
            </a:pPr>
            <a:r>
              <a:t>A </a:t>
            </a:r>
            <a:r>
              <a:rPr b="1"/>
              <a:t>thick ascending limb</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loop of Henle maintains an osmotic gradient because water leaves the descending limb and salt leaves the ascending limb</a:t>
            </a:r>
          </a:p>
        </p:txBody>
      </p:sp>
      <p:sp>
        <p:nvSpPr>
          <p:cNvPr id="809" name="Shape 809"/>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slides/slide99.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811" name="Shape 811"/>
          <p:cNvSpPr/>
          <p:nvPr>
            <p:ph type="title" idx="4294967295"/>
          </p:nvPr>
        </p:nvSpPr>
        <p:spPr>
          <a:xfrm>
            <a:off x="79022" y="277706"/>
            <a:ext cx="12480996" cy="1169530"/>
          </a:xfrm>
          <a:prstGeom prst="rect">
            <a:avLst/>
          </a:prstGeom>
        </p:spPr>
        <p:txBody>
          <a:bodyPr lIns="0" tIns="0" rIns="0" bIns="0" anchor="t"/>
          <a:lstStyle>
            <a:lvl1pPr marL="641208" indent="-641208" algn="l" defTabSz="1300480">
              <a:lnSpc>
                <a:spcPct val="90000"/>
              </a:lnSpc>
              <a:defRPr b="1" sz="4400">
                <a:solidFill>
                  <a:srgbClr val="9D002D"/>
                </a:solidFill>
                <a:latin typeface="Times New Roman"/>
                <a:ea typeface="Times New Roman"/>
                <a:cs typeface="Times New Roman"/>
                <a:sym typeface="Times New Roman"/>
              </a:defRPr>
            </a:lvl1pPr>
          </a:lstStyle>
          <a:p>
            <a:pPr/>
            <a:r>
              <a:t>The Osmotic Gradient of the Loop of Henle</a:t>
            </a:r>
          </a:p>
        </p:txBody>
      </p:sp>
      <p:sp>
        <p:nvSpPr>
          <p:cNvPr id="812" name="Shape 812"/>
          <p:cNvSpPr/>
          <p:nvPr>
            <p:ph type="body" idx="4294967295"/>
          </p:nvPr>
        </p:nvSpPr>
        <p:spPr>
          <a:xfrm>
            <a:off x="205457" y="1819768"/>
            <a:ext cx="12480997" cy="7215859"/>
          </a:xfrm>
          <a:prstGeom prst="rect">
            <a:avLst/>
          </a:prstGeom>
        </p:spPr>
        <p:txBody>
          <a:bodyPr lIns="0" tIns="0" rIns="0" bIns="0" anchor="t"/>
          <a:lstStyle/>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descending limb is highly permeable to water </a:t>
            </a:r>
            <a:br/>
            <a:r>
              <a:t>but almost completely impermeable to solutes</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The ascending limb is highly permeable to Na</a:t>
            </a:r>
            <a:r>
              <a:rPr baseline="30526"/>
              <a:t>+</a:t>
            </a:r>
            <a:r>
              <a:t> and Cl</a:t>
            </a:r>
            <a:r>
              <a:rPr baseline="30526"/>
              <a:t>–</a:t>
            </a:r>
            <a:r>
              <a:t>, moderately permeable to urea, and almost completely impermeable to water</a:t>
            </a:r>
          </a:p>
          <a:p>
            <a:pPr marL="379185" indent="-379185" defTabSz="1300480">
              <a:spcBef>
                <a:spcPts val="900"/>
              </a:spcBef>
              <a:buClr>
                <a:srgbClr val="9D002D"/>
              </a:buClr>
              <a:buSzPct val="100000"/>
              <a:buFont typeface="Wingdings"/>
              <a:buChar char="▪"/>
              <a:defRPr sz="3800">
                <a:latin typeface="Arial"/>
                <a:ea typeface="Arial"/>
                <a:cs typeface="Arial"/>
                <a:sym typeface="Arial"/>
              </a:defRPr>
            </a:pPr>
            <a:r>
              <a:t>Urea collects in the distal part of the tubule</a:t>
            </a:r>
          </a:p>
        </p:txBody>
      </p:sp>
      <p:sp>
        <p:nvSpPr>
          <p:cNvPr id="813" name="Shape 813"/>
          <p:cNvSpPr/>
          <p:nvPr/>
        </p:nvSpPr>
        <p:spPr>
          <a:xfrm>
            <a:off x="216746" y="1300479"/>
            <a:ext cx="12553245" cy="6775"/>
          </a:xfrm>
          <a:prstGeom prst="line">
            <a:avLst/>
          </a:prstGeom>
          <a:ln w="101600">
            <a:solidFill>
              <a:srgbClr val="EFC335"/>
            </a:solidFill>
          </a:ln>
        </p:spPr>
        <p:txBody>
          <a:bodyPr lIns="65023" tIns="65023" rIns="65023" bIns="65023"/>
          <a:lstStyle/>
          <a:p>
            <a:pPr algn="l" defTabSz="1300480">
              <a:defRPr sz="3400">
                <a:latin typeface="Arial"/>
                <a:ea typeface="Arial"/>
                <a:cs typeface="Arial"/>
                <a:sym typeface="Arial"/>
              </a:defRPr>
            </a:pPr>
          </a:p>
        </p:txBody>
      </p:sp>
    </p:spTree>
  </p:cSld>
  <p:clrMapOvr>
    <a:masterClrMapping/>
  </p:clrMapOvr>
  <p:transition xmlns:p14="http://schemas.microsoft.com/office/powerpoint/2010/main" spd="med" advClick="1" p14:dur="1000"/>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